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2" r:id="rId3"/>
    <p:sldMasterId id="2147483667" r:id="rId4"/>
    <p:sldMasterId id="2147483680" r:id="rId5"/>
  </p:sldMasterIdLst>
  <p:notesMasterIdLst>
    <p:notesMasterId r:id="rId79"/>
  </p:notesMasterIdLst>
  <p:handoutMasterIdLst>
    <p:handoutMasterId r:id="rId80"/>
  </p:handoutMasterIdLst>
  <p:sldIdLst>
    <p:sldId id="256" r:id="rId6"/>
    <p:sldId id="318" r:id="rId7"/>
    <p:sldId id="299" r:id="rId8"/>
    <p:sldId id="300" r:id="rId9"/>
    <p:sldId id="301" r:id="rId10"/>
    <p:sldId id="302" r:id="rId11"/>
    <p:sldId id="316" r:id="rId12"/>
    <p:sldId id="303" r:id="rId13"/>
    <p:sldId id="304" r:id="rId14"/>
    <p:sldId id="310" r:id="rId15"/>
    <p:sldId id="305" r:id="rId16"/>
    <p:sldId id="306" r:id="rId17"/>
    <p:sldId id="1343" r:id="rId18"/>
    <p:sldId id="1344" r:id="rId19"/>
    <p:sldId id="308" r:id="rId20"/>
    <p:sldId id="309" r:id="rId21"/>
    <p:sldId id="257" r:id="rId22"/>
    <p:sldId id="307" r:id="rId23"/>
    <p:sldId id="311" r:id="rId24"/>
    <p:sldId id="290" r:id="rId25"/>
    <p:sldId id="291" r:id="rId26"/>
    <p:sldId id="313" r:id="rId27"/>
    <p:sldId id="1339" r:id="rId28"/>
    <p:sldId id="1340" r:id="rId29"/>
    <p:sldId id="1341" r:id="rId30"/>
    <p:sldId id="315" r:id="rId31"/>
    <p:sldId id="876" r:id="rId32"/>
    <p:sldId id="871" r:id="rId33"/>
    <p:sldId id="880" r:id="rId34"/>
    <p:sldId id="326" r:id="rId35"/>
    <p:sldId id="320" r:id="rId36"/>
    <p:sldId id="321" r:id="rId37"/>
    <p:sldId id="1335" r:id="rId38"/>
    <p:sldId id="258" r:id="rId39"/>
    <p:sldId id="272" r:id="rId40"/>
    <p:sldId id="312" r:id="rId41"/>
    <p:sldId id="1336" r:id="rId42"/>
    <p:sldId id="319" r:id="rId43"/>
    <p:sldId id="327" r:id="rId44"/>
    <p:sldId id="263" r:id="rId45"/>
    <p:sldId id="423" r:id="rId46"/>
    <p:sldId id="429" r:id="rId47"/>
    <p:sldId id="1333" r:id="rId48"/>
    <p:sldId id="433" r:id="rId49"/>
    <p:sldId id="430" r:id="rId50"/>
    <p:sldId id="432" r:id="rId51"/>
    <p:sldId id="1101" r:id="rId52"/>
    <p:sldId id="1332" r:id="rId53"/>
    <p:sldId id="1334" r:id="rId54"/>
    <p:sldId id="271" r:id="rId55"/>
    <p:sldId id="276" r:id="rId56"/>
    <p:sldId id="277" r:id="rId57"/>
    <p:sldId id="278" r:id="rId58"/>
    <p:sldId id="279" r:id="rId59"/>
    <p:sldId id="280" r:id="rId60"/>
    <p:sldId id="281" r:id="rId61"/>
    <p:sldId id="317" r:id="rId62"/>
    <p:sldId id="268" r:id="rId63"/>
    <p:sldId id="269" r:id="rId64"/>
    <p:sldId id="282" r:id="rId65"/>
    <p:sldId id="283" r:id="rId66"/>
    <p:sldId id="284" r:id="rId67"/>
    <p:sldId id="285" r:id="rId68"/>
    <p:sldId id="286" r:id="rId69"/>
    <p:sldId id="298" r:id="rId70"/>
    <p:sldId id="1337" r:id="rId71"/>
    <p:sldId id="322" r:id="rId72"/>
    <p:sldId id="323" r:id="rId73"/>
    <p:sldId id="434" r:id="rId74"/>
    <p:sldId id="324" r:id="rId75"/>
    <p:sldId id="325" r:id="rId76"/>
    <p:sldId id="1338" r:id="rId77"/>
    <p:sldId id="1342" r:id="rId7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737"/>
    <p:restoredTop sz="93988"/>
  </p:normalViewPr>
  <p:slideViewPr>
    <p:cSldViewPr snapToGrid="0" snapToObjects="1">
      <p:cViewPr>
        <p:scale>
          <a:sx n="179" d="100"/>
          <a:sy n="179" d="100"/>
        </p:scale>
        <p:origin x="144" y="-25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82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47210-8A04-9349-9E28-92D4C2AE2AC5}" type="datetimeFigureOut"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7E194-BBCF-704A-9996-1667E71156D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98EC09-B96F-4C4D-8292-2D279E247FD5}" type="datetimeFigureOut">
              <a:t>11/27/23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15274-FA4E-3C4D-9BB9-C8DC824FC08A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6BE602-D628-3C43-803B-34621A327451}" type="slidenum">
              <a:rPr lang="en-US"/>
              <a:pPr/>
              <a:t>17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\frac{D}{Dt} \vec V_h = -f \hat k \times \vec V_h - \vec \nabla_p \phi +\vec F_r 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{\partial \Phi}{\partial p} = - \alpha \equiv -\frac{1}{\rho}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\alpha = \frac{RT}{p}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{\partial u}{\partial x} + \frac {\partial v}{\partial y}  + \frac {\partial \omega}{\partial p}  = 0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{D_hT}{Dt} + S_p \omega = J/C_p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C0543C-4DF7-3541-8BB4-92A67B6EB030}" type="slidenum">
              <a:rPr lang="en-US"/>
              <a:pPr/>
              <a:t>51</a:t>
            </a:fld>
            <a:endParaRPr lang="en-US"/>
          </a:p>
        </p:txBody>
      </p:sp>
      <p:sp>
        <p:nvSpPr>
          <p:cNvPr id="368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Homework 5, MSC 405.      Due Thursday, April 13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This problem set walks through the heated-air-rising process above, for a 100 km patch of latent heating in an initially motionless atmosphere. 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ALL ANSWERS MUST HAVE UNITS, BUT NUMBERS CAN BE SIMPLE ROUGH ESTIMATES. </a:t>
            </a:r>
          </a:p>
          <a:p>
            <a:pPr marL="228600" indent="-228600" eaLnBrk="1" hangingPunct="1">
              <a:buFontTx/>
              <a:buAutoNum type="arabicPeriod"/>
            </a:pP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 Suppose the heating J corresponds to the latent heat released during 1cm of rain over a 100km x 100km area. Let’s figure out how much </a:t>
            </a:r>
            <a:r>
              <a:rPr lang="en-US">
                <a:latin typeface="Symbol" charset="2"/>
                <a:ea typeface="ＭＳ Ｐゴシック" charset="-128"/>
                <a:cs typeface="ＭＳ Ｐゴシック" charset="-128"/>
                <a:sym typeface="Symbol" charset="2"/>
              </a:rPr>
              <a:t></a:t>
            </a: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 that causes.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volume of water condensed (m</a:t>
            </a:r>
            <a:r>
              <a:rPr lang="en-US" baseline="30000">
                <a:latin typeface="Arial" charset="0"/>
              </a:rPr>
              <a:t>3</a:t>
            </a:r>
            <a:r>
              <a:rPr lang="en-US">
                <a:latin typeface="Arial" charset="0"/>
              </a:rPr>
              <a:t>)?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mass of water condensed (kg)?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much latent heat is released (Joules)? (L = 2.5 x 10</a:t>
            </a:r>
            <a:r>
              <a:rPr lang="en-US" baseline="30000">
                <a:latin typeface="Arial" charset="0"/>
              </a:rPr>
              <a:t>6</a:t>
            </a:r>
            <a:r>
              <a:rPr lang="en-US">
                <a:latin typeface="Arial" charset="0"/>
              </a:rPr>
              <a:t> J per kg of water).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in a 1 square meter column of atmosphere, if surface pressure p is 1000mb? M=p/g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therefore in a 100km x 100km column?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If Cp = 1000 J/(kg K), by how many K can the heat from c. warm the air mass from e.? </a:t>
            </a:r>
          </a:p>
          <a:p>
            <a:pPr marL="228600" indent="-228600" eaLnBrk="1" hangingPunct="1"/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D40C27-08C5-7E4B-A6BB-85A87C2CBD1E}" type="slidenum">
              <a:rPr lang="en-US"/>
              <a:pPr/>
              <a:t>52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Homework 5, MSC 405.      Due Thursday, April 12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This problem set walks through the sequential process above, for a 100 km patch of latent heating in an initially motionless atmosphere. 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ALL ANSWERS MUST HAVE UNITS, BUT NUMBERS SHOULD BE ROUGH: 1-2 SIGNIFICANT DIGITS. </a:t>
            </a:r>
          </a:p>
          <a:p>
            <a:pPr marL="228600" indent="-228600" eaLnBrk="1" hangingPunct="1">
              <a:buFontTx/>
              <a:buAutoNum type="arabicPeriod"/>
            </a:pP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 Suppose the heating J corresponds to the latent heat released during 1cm of rain over a 100km x 100km area. Let’s figure out how much </a:t>
            </a:r>
            <a:r>
              <a:rPr lang="en-US">
                <a:latin typeface="Symbol" charset="2"/>
                <a:ea typeface="ＭＳ Ｐゴシック" charset="-128"/>
                <a:cs typeface="ＭＳ Ｐゴシック" charset="-128"/>
                <a:sym typeface="Symbol" charset="2"/>
              </a:rPr>
              <a:t></a:t>
            </a: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 that causes.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volume of water condensed (m</a:t>
            </a:r>
            <a:r>
              <a:rPr lang="en-US" baseline="30000">
                <a:latin typeface="Arial" charset="0"/>
              </a:rPr>
              <a:t>3</a:t>
            </a:r>
            <a:r>
              <a:rPr lang="en-US">
                <a:latin typeface="Arial" charset="0"/>
              </a:rPr>
              <a:t>)? (1 point)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mass of water condensed (kg)? (1 point)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much latent heat is released (Joules)? (1pt) (L = 2.5 x 10</a:t>
            </a:r>
            <a:r>
              <a:rPr lang="en-US" baseline="30000">
                <a:latin typeface="Arial" charset="0"/>
              </a:rPr>
              <a:t>6</a:t>
            </a:r>
            <a:r>
              <a:rPr lang="en-US">
                <a:latin typeface="Arial" charset="0"/>
              </a:rPr>
              <a:t> J per kg of water).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in a 1 square meter column of atmosphere, if surface pressure p is 1000mb? M=p/g (1)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therefore in a 100km x 100km column? (1)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If Cp = 1000 J/(kg K), by how many K can the heat from c. warm the air mass from e.? (1) </a:t>
            </a:r>
          </a:p>
          <a:p>
            <a:pPr marL="228600" indent="-228600" eaLnBrk="1" hangingPunct="1"/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7918E2-CC49-3C48-985E-373E74BBA9EC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53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893AB8-C7B6-B046-96C5-0CC805049453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54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311359-660B-DA47-890A-0A771511FF9E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55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F71693-9504-1D49-85B7-8AA37AAC8EEE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56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C0543C-4DF7-3541-8BB4-92A67B6EB030}" type="slidenum">
              <a:rPr lang="en-US"/>
              <a:pPr/>
              <a:t>58</a:t>
            </a:fld>
            <a:endParaRPr lang="en-US"/>
          </a:p>
        </p:txBody>
      </p:sp>
      <p:sp>
        <p:nvSpPr>
          <p:cNvPr id="368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Homework 5, MSC 405.      Due Thursday, April 13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This problem set walks through the heated-air-rising process above, for a 100 km patch of latent heating in an initially motionless atmosphere. 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ALL ANSWERS MUST HAVE UNITS, BUT NUMBERS CAN BE SIMPLE ROUGH ESTIMATES. </a:t>
            </a:r>
          </a:p>
          <a:p>
            <a:pPr marL="228600" indent="-228600" eaLnBrk="1" hangingPunct="1">
              <a:buFontTx/>
              <a:buAutoNum type="arabicPeriod"/>
            </a:pP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 Suppose the heating J corresponds to the latent heat released during 1cm of rain over a 100km x 100km area. Let’s figure out how much </a:t>
            </a:r>
            <a:r>
              <a:rPr lang="en-US">
                <a:latin typeface="Symbol" charset="2"/>
                <a:ea typeface="ＭＳ Ｐゴシック" charset="-128"/>
                <a:cs typeface="ＭＳ Ｐゴシック" charset="-128"/>
                <a:sym typeface="Symbol" charset="2"/>
              </a:rPr>
              <a:t></a:t>
            </a: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 that causes.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volume of water condensed (m</a:t>
            </a:r>
            <a:r>
              <a:rPr lang="en-US" baseline="30000">
                <a:latin typeface="Arial" charset="0"/>
              </a:rPr>
              <a:t>3</a:t>
            </a:r>
            <a:r>
              <a:rPr lang="en-US">
                <a:latin typeface="Arial" charset="0"/>
              </a:rPr>
              <a:t>)?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mass of water condensed (kg)?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much latent heat is released (Joules)? (L = 2.5 x 10</a:t>
            </a:r>
            <a:r>
              <a:rPr lang="en-US" baseline="30000">
                <a:latin typeface="Arial" charset="0"/>
              </a:rPr>
              <a:t>6</a:t>
            </a:r>
            <a:r>
              <a:rPr lang="en-US">
                <a:latin typeface="Arial" charset="0"/>
              </a:rPr>
              <a:t> J per kg of water).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in a 1 square meter column of atmosphere, if surface pressure p is 1000mb? M=p/g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therefore in a 100km x 100km column?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If Cp = 1000 J/(kg K), by how many K can the heat from c. warm the air mass from e.? </a:t>
            </a:r>
          </a:p>
          <a:p>
            <a:pPr marL="228600" indent="-228600" eaLnBrk="1" hangingPunct="1"/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D40C27-08C5-7E4B-A6BB-85A87C2CBD1E}" type="slidenum">
              <a:rPr lang="en-US"/>
              <a:pPr/>
              <a:t>59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Homework 5, MSC 405.      Due Thursday, April 12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This problem set walks through the sequential process above, for a 100 km patch of latent heating in an initially motionless atmosphere. </a:t>
            </a:r>
          </a:p>
          <a:p>
            <a:pPr marL="228600" indent="-228600"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ALL ANSWERS MUST HAVE UNITS, BUT NUMBERS SHOULD BE ROUGH: 1-2 SIGNIFICANT DIGITS. </a:t>
            </a:r>
          </a:p>
          <a:p>
            <a:pPr marL="228600" indent="-228600" eaLnBrk="1" hangingPunct="1">
              <a:buFontTx/>
              <a:buAutoNum type="arabicPeriod"/>
            </a:pP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 Suppose the heating J corresponds to the latent heat released during 1cm of rain over a 100km x 100km area. Let’s figure out how much </a:t>
            </a:r>
            <a:r>
              <a:rPr lang="en-US">
                <a:latin typeface="Symbol" charset="2"/>
                <a:ea typeface="ＭＳ Ｐゴシック" charset="-128"/>
                <a:cs typeface="ＭＳ Ｐゴシック" charset="-128"/>
                <a:sym typeface="Symbol" charset="2"/>
              </a:rPr>
              <a:t></a:t>
            </a:r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T that causes.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volume of water condensed (m</a:t>
            </a:r>
            <a:r>
              <a:rPr lang="en-US" baseline="30000">
                <a:latin typeface="Arial" charset="0"/>
              </a:rPr>
              <a:t>3</a:t>
            </a:r>
            <a:r>
              <a:rPr lang="en-US">
                <a:latin typeface="Arial" charset="0"/>
              </a:rPr>
              <a:t>)? (1 point)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What is the mass of water condensed (kg)? (1 point)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much latent heat is released (Joules)? (1pt) (L = 2.5 x 10</a:t>
            </a:r>
            <a:r>
              <a:rPr lang="en-US" baseline="30000">
                <a:latin typeface="Arial" charset="0"/>
              </a:rPr>
              <a:t>6</a:t>
            </a:r>
            <a:r>
              <a:rPr lang="en-US">
                <a:latin typeface="Arial" charset="0"/>
              </a:rPr>
              <a:t> J per kg of water).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in a 1 square meter column of atmosphere, if surface pressure p is 1000mb? M=p/g (1)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How many kg of air are therefore in a 100km x 100km column? (1) </a:t>
            </a:r>
          </a:p>
          <a:p>
            <a:pPr marL="685800" lvl="1" indent="-228600" eaLnBrk="1" hangingPunct="1">
              <a:buFontTx/>
              <a:buAutoNum type="alphaLcPeriod"/>
            </a:pPr>
            <a:r>
              <a:rPr lang="en-US">
                <a:latin typeface="Arial" charset="0"/>
              </a:rPr>
              <a:t>If Cp = 1000 J/(kg K), by how many K can the heat from c. warm the air mass from e.? (1) </a:t>
            </a:r>
          </a:p>
          <a:p>
            <a:pPr marL="228600" indent="-228600" eaLnBrk="1" hangingPunct="1"/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DCFDC1-AB6F-5543-B5C3-F881D1804B5A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60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626124-F583-9C43-B61D-889DC64991FF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61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AB45613-3218-8E44-A18B-7553C2BDF061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45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/>
              <a:t>\nabla \times (\frac{D}{Dt} \vec V_h) = \nabla \times (-f \hat k \times \vec V_h) - \nabla \times (\nabla_p \Phi)</a:t>
            </a:r>
          </a:p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391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B15EF1F-9B91-8744-9BBC-4D87C4843943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62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FEB4F6-C2F3-AB46-AEDC-B2389925721B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63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F40D3-0836-2E42-A136-C7DBC78B4191}" type="slidenum">
              <a:rPr lang="en-US">
                <a:solidFill>
                  <a:prstClr val="black"/>
                </a:solidFill>
                <a:latin typeface="Tahoma" charset="0"/>
              </a:rPr>
              <a:pPr/>
              <a:t>64</a:t>
            </a:fld>
            <a:endParaRPr lang="en-US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91C1E2F-8752-2448-8B3E-B71B09B93731}" type="slidenum">
              <a:rPr lang="en-US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730" name="Rectangle 2"/>
          <p:cNvSpPr>
            <a:spLocks noChangeArrowheads="1"/>
          </p:cNvSpPr>
          <p:nvPr/>
        </p:nvSpPr>
        <p:spPr bwMode="auto">
          <a:xfrm>
            <a:off x="4144963" y="0"/>
            <a:ext cx="3170237" cy="4810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25731" name="Rectangle 3"/>
          <p:cNvSpPr>
            <a:spLocks noChangeArrowheads="1"/>
          </p:cNvSpPr>
          <p:nvPr/>
        </p:nvSpPr>
        <p:spPr bwMode="auto">
          <a:xfrm>
            <a:off x="4144963" y="9120188"/>
            <a:ext cx="3170237" cy="4810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6343" tIns="47326" rIns="96343" bIns="47326" anchor="b"/>
          <a:lstStyle/>
          <a:p>
            <a:pPr marL="0" marR="0" lvl="0" indent="0" algn="r" defTabSz="9731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th1" charset="0"/>
                <a:ea typeface="+mn-ea"/>
                <a:cs typeface="+mn-cs"/>
              </a:rPr>
              <a:t>2</a:t>
            </a:r>
          </a:p>
        </p:txBody>
      </p:sp>
      <p:sp>
        <p:nvSpPr>
          <p:cNvPr id="1225732" name="Rectangle 4"/>
          <p:cNvSpPr>
            <a:spLocks noChangeArrowheads="1"/>
          </p:cNvSpPr>
          <p:nvPr/>
        </p:nvSpPr>
        <p:spPr bwMode="auto">
          <a:xfrm>
            <a:off x="0" y="9120188"/>
            <a:ext cx="3170238" cy="4810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25733" name="Rectangle 5"/>
          <p:cNvSpPr>
            <a:spLocks noChangeArrowheads="1"/>
          </p:cNvSpPr>
          <p:nvPr/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2573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22573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14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6BE602-D628-3C43-803B-34621A327451}" type="slidenum">
              <a:rPr lang="en-US"/>
              <a:pPr/>
              <a:t>34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\frac{D}{Dt} \vec V_h = -f \hat k \times \vec V_h - \vec \nabla_p \phi +\vec F_r 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{\partial \Phi}{\partial p} = - \alpha \equiv -\frac{1}{\rho}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\alpha = \frac{RT}{p}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{\partial u}{\partial x} + \frac {\partial v}{\partial y}  + \frac {\partial \omega}{\partial p}  = 0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-128"/>
                <a:cs typeface="ＭＳ Ｐゴシック" charset="-128"/>
              </a:rPr>
              <a:t>\frac {D_hT}{Dt} + S_p \omega = J/C_p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2150"/>
            <a:ext cx="4554538" cy="3416300"/>
          </a:xfrm>
          <a:ln/>
        </p:spPr>
      </p:sp>
      <p:sp>
        <p:nvSpPr>
          <p:cNvPr id="145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285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6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2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81550" cy="3586163"/>
          </a:xfrm>
          <a:ln/>
        </p:spPr>
      </p:sp>
      <p:sp>
        <p:nvSpPr>
          <p:cNvPr id="3315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65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8350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37619E-527C-C24A-B436-D6D31737B17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9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37619E-527C-C24A-B436-D6D31737B17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823553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35180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057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646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5764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78756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61630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36376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80463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98971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43626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91864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9197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5464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29485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94914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44699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39891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4949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1991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70796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21525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85080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457200"/>
            <a:ext cx="77724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2888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18241-D3E1-6643-8BA3-E9754D866265}" type="datetimeFigureOut"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94ED1-0238-7C47-8D37-113CCC5DCC8F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3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BE040D18-DF9A-DD4F-881F-768449437CEE}" type="slidenum">
              <a:rPr lang="en-US">
                <a:solidFill>
                  <a:srgbClr val="000000"/>
                </a:solidFill>
              </a:rPr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BE040D18-DF9A-DD4F-881F-768449437CEE}" type="slidenum">
              <a:rPr lang="en-US">
                <a:solidFill>
                  <a:srgbClr val="000000"/>
                </a:solidFill>
              </a:rPr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1" charset="0"/>
          <a:ea typeface="ＭＳ Ｐゴシック" pitchFamily="-111" charset="-128"/>
          <a:cs typeface="ＭＳ Ｐゴシック" pitchFamily="-111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501177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25223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hyp.is/5SRQqHgcEe6nvdOjDAsZzw/animations.atmos.uw.edu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0.emf"/><Relationship Id="rId4" Type="http://schemas.openxmlformats.org/officeDocument/2006/relationships/image" Target="../media/image14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27.emf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5.bin"/><Relationship Id="rId3" Type="http://schemas.openxmlformats.org/officeDocument/2006/relationships/image" Target="../media/image22.emf"/><Relationship Id="rId21" Type="http://schemas.openxmlformats.org/officeDocument/2006/relationships/image" Target="../media/image31.emf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7.bin"/><Relationship Id="rId17" Type="http://schemas.openxmlformats.org/officeDocument/2006/relationships/image" Target="../media/image29.emf"/><Relationship Id="rId25" Type="http://schemas.openxmlformats.org/officeDocument/2006/relationships/image" Target="../media/image32.emf"/><Relationship Id="rId2" Type="http://schemas.openxmlformats.org/officeDocument/2006/relationships/oleObject" Target="../embeddings/oleObject2.bin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26.emf"/><Relationship Id="rId24" Type="http://schemas.openxmlformats.org/officeDocument/2006/relationships/oleObject" Target="../embeddings/oleObject14.bin"/><Relationship Id="rId5" Type="http://schemas.openxmlformats.org/officeDocument/2006/relationships/image" Target="../media/image23.emf"/><Relationship Id="rId15" Type="http://schemas.openxmlformats.org/officeDocument/2006/relationships/image" Target="../media/image28.emf"/><Relationship Id="rId23" Type="http://schemas.openxmlformats.org/officeDocument/2006/relationships/oleObject" Target="../embeddings/oleObject13.bin"/><Relationship Id="rId10" Type="http://schemas.openxmlformats.org/officeDocument/2006/relationships/oleObject" Target="../embeddings/oleObject6.bin"/><Relationship Id="rId19" Type="http://schemas.openxmlformats.org/officeDocument/2006/relationships/image" Target="../media/image30.emf"/><Relationship Id="rId4" Type="http://schemas.openxmlformats.org/officeDocument/2006/relationships/oleObject" Target="../embeddings/oleObject3.bin"/><Relationship Id="rId9" Type="http://schemas.openxmlformats.org/officeDocument/2006/relationships/image" Target="../media/image25.e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33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TMOcanes/ATM651/blob/master/Week1-2_basics/Advection_diffusion.demos.pdf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4.xml"/><Relationship Id="rId1" Type="http://schemas.openxmlformats.org/officeDocument/2006/relationships/tags" Target="../tags/tag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Revisiting what I hope was learned</a:t>
            </a:r>
            <a:br>
              <a:rPr lang="en-US" dirty="0"/>
            </a:br>
            <a:r>
              <a:rPr lang="en-US" dirty="0"/>
              <a:t>this semester</a:t>
            </a:r>
            <a:r>
              <a:rPr lang="en-US"/>
              <a:t>, toward Comps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foundational 3 Liberal Arts: Grammar, Logic, Rhetoric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4662" y="5105400"/>
            <a:ext cx="6400800" cy="1752600"/>
          </a:xfrm>
        </p:spPr>
        <p:txBody>
          <a:bodyPr/>
          <a:lstStyle/>
          <a:p>
            <a:r>
              <a:rPr lang="en-US" dirty="0"/>
              <a:t>Brian Mapes</a:t>
            </a:r>
          </a:p>
          <a:p>
            <a:r>
              <a:rPr lang="en-US" dirty="0"/>
              <a:t>ATM 651, Fall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A78D2-DCAA-584A-A6E0-D3B6BE64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del dot V</a:t>
            </a:r>
            <a:r>
              <a:rPr lang="en-US" dirty="0"/>
              <a:t>: the divergence of V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D738C5-770A-BD4C-9AE9-562456D08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19" y="1619059"/>
            <a:ext cx="5942739" cy="1724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FC8DD1-F1F4-6749-BCF4-0FAD54D98334}"/>
              </a:ext>
            </a:extLst>
          </p:cNvPr>
          <p:cNvSpPr txBox="1"/>
          <p:nvPr/>
        </p:nvSpPr>
        <p:spPr>
          <a:xfrm>
            <a:off x="656035" y="4248453"/>
            <a:ext cx="73960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on a constant pressure surface, in this case 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>
                <a:solidFill>
                  <a:srgbClr val="FF0000"/>
                </a:solidFill>
              </a:rPr>
              <a:t>Convergence</a:t>
            </a:r>
            <a:r>
              <a:rPr lang="en-US" sz="3200" dirty="0"/>
              <a:t> is negative divergence</a:t>
            </a:r>
          </a:p>
        </p:txBody>
      </p:sp>
    </p:spTree>
    <p:extLst>
      <p:ext uri="{BB962C8B-B14F-4D97-AF65-F5344CB8AC3E}">
        <p14:creationId xmlns:p14="http://schemas.microsoft.com/office/powerpoint/2010/main" val="3083425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7A9D2-AABB-F342-9387-E02B1F1F3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 to use Laws of Physics!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91C5C-72DF-B84B-992D-7437EAAAB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2" y="1621971"/>
            <a:ext cx="8229600" cy="485519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d/dt</a:t>
            </a:r>
            <a:r>
              <a:rPr lang="en-US" dirty="0"/>
              <a:t>(T) = (diabatic heating)-(adiabatic cooling)</a:t>
            </a:r>
          </a:p>
          <a:p>
            <a:r>
              <a:rPr lang="en-US" dirty="0">
                <a:solidFill>
                  <a:srgbClr val="FF0000"/>
                </a:solidFill>
              </a:rPr>
              <a:t>d/dt</a:t>
            </a:r>
            <a:r>
              <a:rPr lang="en-US" dirty="0"/>
              <a:t>(</a:t>
            </a:r>
            <a:r>
              <a:rPr lang="en-US" b="1" i="1" dirty="0"/>
              <a:t>V</a:t>
            </a:r>
            <a:r>
              <a:rPr lang="en-US" dirty="0"/>
              <a:t>) = </a:t>
            </a:r>
            <a:r>
              <a:rPr lang="en-US" b="1" i="1" dirty="0"/>
              <a:t>a</a:t>
            </a:r>
            <a:r>
              <a:rPr lang="en-US" dirty="0"/>
              <a:t> = (sum of all </a:t>
            </a:r>
            <a:r>
              <a:rPr lang="en-US" b="1" i="1" dirty="0"/>
              <a:t>F</a:t>
            </a:r>
            <a:r>
              <a:rPr lang="en-US" dirty="0"/>
              <a:t>orces per unit mass)</a:t>
            </a:r>
          </a:p>
          <a:p>
            <a:r>
              <a:rPr lang="en-US" dirty="0">
                <a:latin typeface="Symbol" pitchFamily="2" charset="2"/>
              </a:rPr>
              <a:t>r</a:t>
            </a:r>
            <a:r>
              <a:rPr lang="en-US" dirty="0"/>
              <a:t> = p/RT       equation of state (density = …) </a:t>
            </a:r>
          </a:p>
          <a:p>
            <a:r>
              <a:rPr lang="en-US" dirty="0"/>
              <a:t>Mass is conserved: humble, but </a:t>
            </a:r>
            <a:r>
              <a:rPr lang="en-US" i="1" dirty="0"/>
              <a:t>key to fluids</a:t>
            </a:r>
          </a:p>
          <a:p>
            <a:pPr lvl="1"/>
            <a:r>
              <a:rPr lang="en-US" dirty="0"/>
              <a:t>Div(mass flux) = div (</a:t>
            </a:r>
            <a:r>
              <a:rPr lang="en-US" dirty="0">
                <a:latin typeface="Symbol" pitchFamily="2" charset="2"/>
              </a:rPr>
              <a:t>r</a:t>
            </a:r>
            <a:r>
              <a:rPr lang="en-US" b="1" i="1" dirty="0"/>
              <a:t>V</a:t>
            </a:r>
            <a:r>
              <a:rPr lang="en-US" dirty="0"/>
              <a:t>)</a:t>
            </a:r>
            <a:r>
              <a:rPr lang="en-US" b="1" i="1" dirty="0"/>
              <a:t> = </a:t>
            </a:r>
            <a:r>
              <a:rPr lang="en-US" dirty="0"/>
              <a:t>∂/∂t(</a:t>
            </a:r>
            <a:r>
              <a:rPr lang="en-US" dirty="0">
                <a:latin typeface="Symbol" pitchFamily="2" charset="2"/>
              </a:rPr>
              <a:t>r</a:t>
            </a:r>
            <a:r>
              <a:rPr lang="en-US" dirty="0"/>
              <a:t>) = 0 for soundproof equation sets (infinite speed of sound assumption)</a:t>
            </a:r>
          </a:p>
          <a:p>
            <a:pPr lvl="2"/>
            <a:r>
              <a:rPr lang="en-US" dirty="0"/>
              <a:t>total mass is conserved </a:t>
            </a:r>
          </a:p>
          <a:p>
            <a:pPr lvl="2"/>
            <a:r>
              <a:rPr lang="en-US" dirty="0"/>
              <a:t>dry air mass is conserved</a:t>
            </a:r>
          </a:p>
          <a:p>
            <a:pPr lvl="2"/>
            <a:r>
              <a:rPr lang="en-US" dirty="0"/>
              <a:t>total water mass of all phases “ “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it becomes an equation for pressure (the Cop)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1398791-5309-5141-A7C8-DB3807BDC5E3}"/>
              </a:ext>
            </a:extLst>
          </p:cNvPr>
          <p:cNvSpPr/>
          <p:nvPr/>
        </p:nvSpPr>
        <p:spPr>
          <a:xfrm>
            <a:off x="7315200" y="1926588"/>
            <a:ext cx="1498282" cy="2128903"/>
          </a:xfrm>
          <a:custGeom>
            <a:avLst/>
            <a:gdLst>
              <a:gd name="connsiteX0" fmla="*/ 898634 w 1498282"/>
              <a:gd name="connsiteY0" fmla="*/ 2128903 h 2128903"/>
              <a:gd name="connsiteX1" fmla="*/ 1355834 w 1498282"/>
              <a:gd name="connsiteY1" fmla="*/ 1387924 h 2128903"/>
              <a:gd name="connsiteX2" fmla="*/ 1387366 w 1498282"/>
              <a:gd name="connsiteY2" fmla="*/ 142448 h 2128903"/>
              <a:gd name="connsiteX3" fmla="*/ 0 w 1498282"/>
              <a:gd name="connsiteY3" fmla="*/ 79386 h 212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8282" h="2128903">
                <a:moveTo>
                  <a:pt x="898634" y="2128903"/>
                </a:moveTo>
                <a:cubicBezTo>
                  <a:pt x="1086506" y="1923951"/>
                  <a:pt x="1274379" y="1719000"/>
                  <a:pt x="1355834" y="1387924"/>
                </a:cubicBezTo>
                <a:cubicBezTo>
                  <a:pt x="1437289" y="1056848"/>
                  <a:pt x="1613338" y="360538"/>
                  <a:pt x="1387366" y="142448"/>
                </a:cubicBezTo>
                <a:cubicBezTo>
                  <a:pt x="1161394" y="-75642"/>
                  <a:pt x="580697" y="1872"/>
                  <a:pt x="0" y="79386"/>
                </a:cubicBezTo>
              </a:path>
            </a:pathLst>
          </a:custGeom>
          <a:ln>
            <a:tailEnd type="triangle" w="lg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54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246F-0797-594C-9C5E-F92DA2741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OK, we assembled the ”</a:t>
            </a:r>
            <a:r>
              <a:rPr lang="en-US" dirty="0">
                <a:solidFill>
                  <a:srgbClr val="00B050"/>
                </a:solidFill>
              </a:rPr>
              <a:t>governing</a:t>
            </a:r>
            <a:r>
              <a:rPr lang="en-US" dirty="0"/>
              <a:t>” </a:t>
            </a:r>
            <a:br>
              <a:rPr lang="en-US" dirty="0"/>
            </a:br>
            <a:r>
              <a:rPr lang="en-US" dirty="0"/>
              <a:t>partial differential equations (</a:t>
            </a:r>
            <a:r>
              <a:rPr lang="en-US" dirty="0">
                <a:solidFill>
                  <a:srgbClr val="00B050"/>
                </a:solidFill>
              </a:rPr>
              <a:t>PDEs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53DDA-BF2F-B244-A7BA-646AED8D6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u="sng" dirty="0"/>
              <a:t>All possible weathers </a:t>
            </a:r>
            <a:r>
              <a:rPr lang="en-US" dirty="0"/>
              <a:t>are </a:t>
            </a:r>
            <a:r>
              <a:rPr lang="en-US" i="1" dirty="0">
                <a:solidFill>
                  <a:srgbClr val="7030A0"/>
                </a:solidFill>
              </a:rPr>
              <a:t>solutions</a:t>
            </a:r>
            <a:r>
              <a:rPr lang="en-US" dirty="0"/>
              <a:t> to these</a:t>
            </a:r>
          </a:p>
          <a:p>
            <a:endParaRPr lang="en-US" dirty="0"/>
          </a:p>
          <a:p>
            <a:r>
              <a:rPr lang="en-US" dirty="0"/>
              <a:t>What would it mean to </a:t>
            </a:r>
            <a:r>
              <a:rPr lang="en-US" dirty="0">
                <a:solidFill>
                  <a:srgbClr val="7030A0"/>
                </a:solidFill>
              </a:rPr>
              <a:t>understand</a:t>
            </a:r>
            <a:r>
              <a:rPr lang="en-US" dirty="0"/>
              <a:t> or grasp something more? (“</a:t>
            </a:r>
            <a:r>
              <a:rPr lang="en-US" dirty="0">
                <a:solidFill>
                  <a:srgbClr val="7030A0"/>
                </a:solidFill>
              </a:rPr>
              <a:t>dynamics</a:t>
            </a:r>
            <a:r>
              <a:rPr lang="en-US" dirty="0"/>
              <a:t>” of behaviors)</a:t>
            </a:r>
          </a:p>
          <a:p>
            <a:endParaRPr lang="en-US" dirty="0"/>
          </a:p>
          <a:p>
            <a:r>
              <a:rPr lang="en-US" dirty="0"/>
              <a:t>Before computers, we had only mathematical  manipulations, illustrative of </a:t>
            </a:r>
            <a:r>
              <a:rPr lang="en-US" dirty="0">
                <a:solidFill>
                  <a:srgbClr val="7030A0"/>
                </a:solidFill>
              </a:rPr>
              <a:t>concepts,</a:t>
            </a:r>
            <a:r>
              <a:rPr lang="en-US" dirty="0"/>
              <a:t> in various tractable </a:t>
            </a:r>
            <a:r>
              <a:rPr lang="en-US" dirty="0">
                <a:solidFill>
                  <a:srgbClr val="7030A0"/>
                </a:solidFill>
              </a:rPr>
              <a:t>special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30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1081-7C70-2C88-D3B5-5234724F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Dynamics as </a:t>
            </a:r>
            <a:r>
              <a:rPr lang="en-US">
                <a:solidFill>
                  <a:srgbClr val="FF0000"/>
                </a:solidFill>
              </a:rPr>
              <a:t>interpretation of budgets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32E0D-F9D8-967A-9EDF-B17DDF06F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∂/∂t(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stuff</a:t>
            </a:r>
            <a:r>
              <a:rPr lang="en-US" dirty="0"/>
              <a:t>) = transport + source - sink </a:t>
            </a:r>
          </a:p>
          <a:p>
            <a:endParaRPr lang="en-US" dirty="0"/>
          </a:p>
          <a:p>
            <a:r>
              <a:rPr lang="en-US" dirty="0"/>
              <a:t>Terms on the right may be </a:t>
            </a:r>
            <a:r>
              <a:rPr lang="en-US" dirty="0">
                <a:solidFill>
                  <a:srgbClr val="FF0000"/>
                </a:solidFill>
              </a:rPr>
              <a:t>interpreted</a:t>
            </a:r>
            <a:r>
              <a:rPr lang="en-US" dirty="0"/>
              <a:t> as </a:t>
            </a:r>
          </a:p>
          <a:p>
            <a:pPr lvl="1"/>
            <a:r>
              <a:rPr lang="en-US" dirty="0"/>
              <a:t>forcing</a:t>
            </a:r>
          </a:p>
          <a:p>
            <a:pPr lvl="1"/>
            <a:r>
              <a:rPr lang="en-US" dirty="0"/>
              <a:t>damping (negative feedback) </a:t>
            </a:r>
          </a:p>
          <a:p>
            <a:pPr lvl="1"/>
            <a:r>
              <a:rPr lang="en-US" dirty="0"/>
              <a:t>amplification (positive feedback) </a:t>
            </a:r>
          </a:p>
          <a:p>
            <a:r>
              <a:rPr lang="en-US" dirty="0"/>
              <a:t>That </a:t>
            </a:r>
            <a:r>
              <a:rPr lang="en-US" dirty="0">
                <a:solidFill>
                  <a:srgbClr val="FF0000"/>
                </a:solidFill>
              </a:rPr>
              <a:t>interpretation</a:t>
            </a:r>
            <a:r>
              <a:rPr lang="en-US" dirty="0"/>
              <a:t> is a </a:t>
            </a:r>
            <a:r>
              <a:rPr lang="en-US" i="1" dirty="0"/>
              <a:t>dynamical theory</a:t>
            </a:r>
          </a:p>
          <a:p>
            <a:pPr lvl="1"/>
            <a:r>
              <a:rPr lang="en-US" dirty="0"/>
              <a:t>more than the budget (which is simply flatly true)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88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1081-7C70-2C88-D3B5-5234724F8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/>
              <a:t>Dynamics as </a:t>
            </a:r>
            <a:r>
              <a:rPr lang="en-US">
                <a:solidFill>
                  <a:srgbClr val="FF0000"/>
                </a:solidFill>
              </a:rPr>
              <a:t>interpretation of budgets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32E0D-F9D8-967A-9EDF-B17DDF06F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575957" cy="4525963"/>
          </a:xfrm>
        </p:spPr>
        <p:txBody>
          <a:bodyPr/>
          <a:lstStyle/>
          <a:p>
            <a:r>
              <a:rPr lang="en-US"/>
              <a:t>Forcing, damping, feedbacks </a:t>
            </a:r>
          </a:p>
          <a:p>
            <a:endParaRPr lang="en-US"/>
          </a:p>
          <a:p>
            <a:r>
              <a:rPr lang="en-US"/>
              <a:t>Example: heat budget of upper ocean HC </a:t>
            </a:r>
          </a:p>
          <a:p>
            <a:endParaRPr lang="en-US"/>
          </a:p>
        </p:txBody>
      </p:sp>
      <p:pic>
        <p:nvPicPr>
          <p:cNvPr id="5" name="Picture 4" descr="A close-up of a paper&#10;&#10;Description automatically generated">
            <a:extLst>
              <a:ext uri="{FF2B5EF4-FFF2-40B4-BE49-F238E27FC236}">
                <a16:creationId xmlns:a16="http://schemas.microsoft.com/office/drawing/2014/main" id="{F00398BF-D86A-79D8-6E0D-675D27EC9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157" y="1053017"/>
            <a:ext cx="5110843" cy="580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39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8784-EC60-1D42-B704-AD607148B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the PDEs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1FCB5-7BED-2D49-B8E0-D1FC337D3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000" dirty="0"/>
              <a:t>1. Seek </a:t>
            </a:r>
            <a:r>
              <a:rPr lang="en-US" sz="4000" b="1" dirty="0"/>
              <a:t>leading-order balances</a:t>
            </a:r>
            <a:endParaRPr lang="en-US" sz="4000" b="1" i="1" dirty="0"/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discard or ignore small-valued terms</a:t>
            </a:r>
            <a:endParaRPr lang="en-US" dirty="0">
              <a:solidFill>
                <a:srgbClr val="7030A0"/>
              </a:solidFill>
            </a:endParaRPr>
          </a:p>
          <a:p>
            <a:pPr lvl="2"/>
            <a:r>
              <a:rPr lang="en-US" sz="3200" dirty="0"/>
              <a:t>based on </a:t>
            </a:r>
            <a:r>
              <a:rPr lang="en-US" sz="3200" i="1" dirty="0"/>
              <a:t>scale analysis</a:t>
            </a:r>
            <a:r>
              <a:rPr lang="en-US" sz="3200" dirty="0"/>
              <a:t> of term size</a:t>
            </a:r>
          </a:p>
          <a:p>
            <a:pPr lvl="2"/>
            <a:r>
              <a:rPr lang="en-US" sz="3200" dirty="0"/>
              <a:t>for example, </a:t>
            </a:r>
            <a:r>
              <a:rPr lang="en-US" sz="3200" dirty="0" err="1"/>
              <a:t>geostrophy</a:t>
            </a:r>
            <a:r>
              <a:rPr lang="en-US" sz="3200" dirty="0"/>
              <a:t> </a:t>
            </a:r>
          </a:p>
          <a:p>
            <a:pPr lvl="3"/>
            <a:r>
              <a:rPr lang="en-US" sz="2800" dirty="0"/>
              <a:t>Coriolis force (scale ~ f*U) balances PGF</a:t>
            </a:r>
          </a:p>
          <a:p>
            <a:pPr lvl="3"/>
            <a:r>
              <a:rPr lang="en-US" sz="2800" dirty="0"/>
              <a:t>Mom. advection</a:t>
            </a:r>
            <a:r>
              <a:rPr lang="en-US" sz="2800" dirty="0">
                <a:solidFill>
                  <a:srgbClr val="7030A0"/>
                </a:solidFill>
              </a:rPr>
              <a:t> </a:t>
            </a:r>
            <a:r>
              <a:rPr lang="en-US" sz="2800" dirty="0"/>
              <a:t>-u ∂u/∂x scale ~ U*U/L</a:t>
            </a:r>
          </a:p>
          <a:p>
            <a:pPr lvl="5"/>
            <a:r>
              <a:rPr lang="en-US" sz="2800" dirty="0"/>
              <a:t>a.k.a. “inertial forces”</a:t>
            </a:r>
          </a:p>
          <a:p>
            <a:pPr lvl="4"/>
            <a:r>
              <a:rPr lang="en-US" sz="2800" dirty="0"/>
              <a:t>Ratio </a:t>
            </a:r>
            <a:r>
              <a:rPr lang="en-US" sz="2800" dirty="0">
                <a:solidFill>
                  <a:srgbClr val="FF0000"/>
                </a:solidFill>
              </a:rPr>
              <a:t>Adv/Cor </a:t>
            </a:r>
            <a:r>
              <a:rPr lang="en-US" sz="2800" dirty="0"/>
              <a:t>is called </a:t>
            </a:r>
            <a:r>
              <a:rPr lang="en-US" sz="2800" i="1" dirty="0">
                <a:solidFill>
                  <a:srgbClr val="FF0000"/>
                </a:solidFill>
              </a:rPr>
              <a:t>Rossby number </a:t>
            </a:r>
          </a:p>
          <a:p>
            <a:pPr lvl="5"/>
            <a:r>
              <a:rPr lang="en-US" sz="2800" i="1" dirty="0"/>
              <a:t>Ro = U/</a:t>
            </a:r>
            <a:r>
              <a:rPr lang="en-US" sz="2800" i="1" dirty="0" err="1"/>
              <a:t>fL</a:t>
            </a:r>
            <a:r>
              <a:rPr lang="en-US" sz="2800" i="1" dirty="0"/>
              <a:t>,</a:t>
            </a:r>
            <a:r>
              <a:rPr lang="en-US" sz="3200" i="1" dirty="0">
                <a:solidFill>
                  <a:srgbClr val="FF0000"/>
                </a:solidFill>
              </a:rPr>
              <a:t> small for geostrophic flows</a:t>
            </a:r>
          </a:p>
          <a:p>
            <a:pPr lvl="3"/>
            <a:r>
              <a:rPr lang="en-US" sz="2800" i="1" dirty="0"/>
              <a:t>Local</a:t>
            </a:r>
            <a:r>
              <a:rPr lang="en-US" sz="2800" dirty="0"/>
              <a:t> rate of time change is U/T</a:t>
            </a:r>
            <a:endParaRPr lang="en-US" sz="2800" i="1" dirty="0">
              <a:solidFill>
                <a:srgbClr val="FF0000"/>
              </a:solidFill>
            </a:endParaRPr>
          </a:p>
          <a:p>
            <a:pPr lvl="4"/>
            <a:r>
              <a:rPr lang="en-US" sz="2800" i="1" dirty="0"/>
              <a:t>ratio (</a:t>
            </a:r>
            <a:r>
              <a:rPr lang="en-US" sz="2800" i="1" dirty="0" err="1"/>
              <a:t>fU</a:t>
            </a:r>
            <a:r>
              <a:rPr lang="en-US" sz="2800" i="1" dirty="0"/>
              <a:t>) / (U/T) = </a:t>
            </a:r>
            <a:r>
              <a:rPr lang="en-US" sz="2800" i="1" dirty="0" err="1"/>
              <a:t>Tf</a:t>
            </a:r>
            <a:r>
              <a:rPr lang="en-US" sz="2800" i="1" dirty="0"/>
              <a:t> is</a:t>
            </a:r>
            <a:r>
              <a:rPr lang="en-US" sz="3200" i="1" dirty="0">
                <a:solidFill>
                  <a:srgbClr val="FF0000"/>
                </a:solidFill>
              </a:rPr>
              <a:t> small in </a:t>
            </a:r>
            <a:r>
              <a:rPr lang="en-US" sz="3200" i="1" dirty="0" err="1">
                <a:solidFill>
                  <a:srgbClr val="FF0000"/>
                </a:solidFill>
              </a:rPr>
              <a:t>geostrophy</a:t>
            </a:r>
            <a:endParaRPr lang="en-US" sz="2800" dirty="0"/>
          </a:p>
          <a:p>
            <a:pPr lvl="4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6944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3A912-0740-5C47-A0EA-063548ACE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PDE terms to throw 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F18EE-077B-4747-A3A5-A54CDCEA9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frictional forces (too complicated) </a:t>
            </a:r>
          </a:p>
          <a:p>
            <a:pPr lvl="1"/>
            <a:r>
              <a:rPr lang="en-US" dirty="0">
                <a:sym typeface="Wingdings" pitchFamily="2" charset="2"/>
              </a:rPr>
              <a:t> </a:t>
            </a:r>
            <a:r>
              <a:rPr lang="en-US" i="1" dirty="0">
                <a:solidFill>
                  <a:srgbClr val="FF0000"/>
                </a:solidFill>
                <a:sym typeface="Wingdings" pitchFamily="2" charset="2"/>
              </a:rPr>
              <a:t>inviscid</a:t>
            </a:r>
            <a:r>
              <a:rPr lang="en-US" dirty="0">
                <a:sym typeface="Wingdings" pitchFamily="2" charset="2"/>
              </a:rPr>
              <a:t> </a:t>
            </a:r>
          </a:p>
          <a:p>
            <a:r>
              <a:rPr lang="en-US" dirty="0"/>
              <a:t>thermodynamic </a:t>
            </a:r>
            <a:r>
              <a:rPr lang="en-US" dirty="0" err="1"/>
              <a:t>heatings</a:t>
            </a:r>
            <a:r>
              <a:rPr lang="en-US" dirty="0"/>
              <a:t> (too complicated) </a:t>
            </a:r>
          </a:p>
          <a:p>
            <a:pPr lvl="1"/>
            <a:r>
              <a:rPr lang="en-US" dirty="0">
                <a:sym typeface="Wingdings" pitchFamily="2" charset="2"/>
              </a:rPr>
              <a:t> </a:t>
            </a:r>
            <a:r>
              <a:rPr lang="en-US" i="1" dirty="0">
                <a:solidFill>
                  <a:srgbClr val="FF0000"/>
                </a:solidFill>
                <a:sym typeface="Wingdings" pitchFamily="2" charset="2"/>
              </a:rPr>
              <a:t>adiabatic</a:t>
            </a:r>
            <a:r>
              <a:rPr lang="en-US" dirty="0">
                <a:sym typeface="Wingdings" pitchFamily="2" charset="2"/>
              </a:rPr>
              <a:t> </a:t>
            </a:r>
          </a:p>
          <a:p>
            <a:r>
              <a:rPr lang="en-US" dirty="0"/>
              <a:t>time derivatives (negligible for slow changes)</a:t>
            </a:r>
          </a:p>
          <a:p>
            <a:pPr lvl="1"/>
            <a:r>
              <a:rPr lang="en-US" dirty="0">
                <a:sym typeface="Wingdings" pitchFamily="2" charset="2"/>
              </a:rPr>
              <a:t> </a:t>
            </a:r>
            <a:r>
              <a:rPr lang="en-US" i="1" dirty="0">
                <a:solidFill>
                  <a:srgbClr val="FF0000"/>
                </a:solidFill>
                <a:sym typeface="Wingdings" pitchFamily="2" charset="2"/>
              </a:rPr>
              <a:t>balance</a:t>
            </a:r>
            <a:r>
              <a:rPr lang="en-US" dirty="0">
                <a:sym typeface="Wingdings" pitchFamily="2" charset="2"/>
              </a:rPr>
              <a:t>, equilibrium, steady-state, time-mean</a:t>
            </a:r>
          </a:p>
          <a:p>
            <a:pPr lvl="2"/>
            <a:r>
              <a:rPr lang="en-US" dirty="0">
                <a:sym typeface="Wingdings" pitchFamily="2" charset="2"/>
              </a:rPr>
              <a:t>example: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hydrostatic</a:t>
            </a:r>
            <a:r>
              <a:rPr lang="en-US" dirty="0">
                <a:sym typeface="Wingdings" pitchFamily="2" charset="2"/>
              </a:rPr>
              <a:t> balance (</a:t>
            </a:r>
            <a:r>
              <a:rPr lang="en-US" dirty="0" err="1">
                <a:sym typeface="Wingdings" pitchFamily="2" charset="2"/>
              </a:rPr>
              <a:t>dw</a:t>
            </a:r>
            <a:r>
              <a:rPr lang="en-US" dirty="0">
                <a:sym typeface="Wingdings" pitchFamily="2" charset="2"/>
              </a:rPr>
              <a:t>/dt &lt;&lt;&lt; g and VPGF)</a:t>
            </a:r>
          </a:p>
          <a:p>
            <a:pPr lvl="3"/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allows us to use </a:t>
            </a:r>
            <a:r>
              <a:rPr lang="en-US" dirty="0" err="1">
                <a:solidFill>
                  <a:srgbClr val="00B050"/>
                </a:solidFill>
                <a:sym typeface="Wingdings" pitchFamily="2" charset="2"/>
              </a:rPr>
              <a:t>p</a:t>
            </a:r>
            <a:r>
              <a:rPr lang="en-US" baseline="-25000" dirty="0" err="1">
                <a:solidFill>
                  <a:srgbClr val="00B050"/>
                </a:solidFill>
                <a:sym typeface="Wingdings" pitchFamily="2" charset="2"/>
              </a:rPr>
              <a:t>hyd</a:t>
            </a:r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 as a “mass coordinate” in the vertical</a:t>
            </a:r>
          </a:p>
          <a:p>
            <a:pPr lvl="3"/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greatly simplifies mass continuity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19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15363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22532" name="Text Box 4"/>
          <p:cNvSpPr txBox="1">
            <a:spLocks noChangeArrowheads="1"/>
          </p:cNvSpPr>
          <p:nvPr/>
        </p:nvSpPr>
        <p:spPr bwMode="auto">
          <a:xfrm>
            <a:off x="425450" y="166048"/>
            <a:ext cx="826135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“The Primitive Equations” </a:t>
            </a:r>
          </a:p>
          <a:p>
            <a:pPr algn="ctr">
              <a:defRPr/>
            </a:pPr>
            <a:r>
              <a:rPr lang="en-US" sz="3200" b="1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(meaning elemental, fundamental)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46100" y="4097338"/>
            <a:ext cx="8369300" cy="800100"/>
            <a:chOff x="546100" y="4097338"/>
            <a:chExt cx="8369300" cy="800100"/>
          </a:xfrm>
        </p:grpSpPr>
        <p:sp>
          <p:nvSpPr>
            <p:cNvPr id="22540" name="Text Box 12"/>
            <p:cNvSpPr txBox="1">
              <a:spLocks noChangeArrowheads="1"/>
            </p:cNvSpPr>
            <p:nvPr/>
          </p:nvSpPr>
          <p:spPr bwMode="auto">
            <a:xfrm>
              <a:off x="4114800" y="4249738"/>
              <a:ext cx="4800600" cy="579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r">
                <a:spcBef>
                  <a:spcPct val="50000"/>
                </a:spcBef>
                <a:defRPr/>
              </a:pPr>
              <a:r>
                <a:rPr lang="en-US" sz="3200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MASS CONSERVATION</a:t>
              </a:r>
            </a:p>
          </p:txBody>
        </p:sp>
        <p:pic>
          <p:nvPicPr>
            <p:cNvPr id="15369" name="Picture 18" descr="final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46100" y="4097338"/>
              <a:ext cx="2501900" cy="8001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5" name="Group 14"/>
          <p:cNvGrpSpPr/>
          <p:nvPr/>
        </p:nvGrpSpPr>
        <p:grpSpPr>
          <a:xfrm>
            <a:off x="457200" y="5240338"/>
            <a:ext cx="8458200" cy="779462"/>
            <a:chOff x="457200" y="5240338"/>
            <a:chExt cx="8458200" cy="779462"/>
          </a:xfrm>
        </p:grpSpPr>
        <p:sp>
          <p:nvSpPr>
            <p:cNvPr id="22541" name="Text Box 13"/>
            <p:cNvSpPr txBox="1">
              <a:spLocks noChangeArrowheads="1"/>
            </p:cNvSpPr>
            <p:nvPr/>
          </p:nvSpPr>
          <p:spPr bwMode="auto">
            <a:xfrm>
              <a:off x="3657600" y="5316538"/>
              <a:ext cx="5257800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r">
                <a:spcBef>
                  <a:spcPct val="50000"/>
                </a:spcBef>
                <a:defRPr/>
              </a:pPr>
              <a:r>
                <a:rPr lang="en-US" sz="3200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FIRST LAW OF THERMO</a:t>
              </a:r>
            </a:p>
          </p:txBody>
        </p:sp>
        <p:pic>
          <p:nvPicPr>
            <p:cNvPr id="15370" name="Picture 19" descr="final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57200" y="5240338"/>
              <a:ext cx="3594100" cy="7794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3" name="Group 12"/>
          <p:cNvGrpSpPr/>
          <p:nvPr/>
        </p:nvGrpSpPr>
        <p:grpSpPr>
          <a:xfrm>
            <a:off x="533400" y="2944106"/>
            <a:ext cx="8153400" cy="1536164"/>
            <a:chOff x="533400" y="2725738"/>
            <a:chExt cx="8153400" cy="1536164"/>
          </a:xfrm>
        </p:grpSpPr>
        <p:sp>
          <p:nvSpPr>
            <p:cNvPr id="22538" name="Text Box 10"/>
            <p:cNvSpPr txBox="1">
              <a:spLocks noChangeArrowheads="1"/>
            </p:cNvSpPr>
            <p:nvPr/>
          </p:nvSpPr>
          <p:spPr bwMode="auto">
            <a:xfrm>
              <a:off x="5410200" y="2938463"/>
              <a:ext cx="3276600" cy="1323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3200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HYDROSTATIC </a:t>
              </a:r>
              <a:r>
                <a:rPr lang="en-US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(w/ ideal gas law to eliminate </a:t>
              </a:r>
              <a:r>
                <a:rPr lang="en-US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Symbol"/>
                </a:rPr>
                <a:t>r)</a:t>
              </a:r>
            </a:p>
          </p:txBody>
        </p:sp>
        <p:pic>
          <p:nvPicPr>
            <p:cNvPr id="15371" name="Picture 16" descr="latex-image-1.pdf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33400" y="2725738"/>
              <a:ext cx="2243138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6" name="Group 15"/>
          <p:cNvGrpSpPr/>
          <p:nvPr/>
        </p:nvGrpSpPr>
        <p:grpSpPr>
          <a:xfrm>
            <a:off x="533400" y="1524519"/>
            <a:ext cx="8229600" cy="1569660"/>
            <a:chOff x="533400" y="1292503"/>
            <a:chExt cx="8229600" cy="1569660"/>
          </a:xfrm>
        </p:grpSpPr>
        <p:sp>
          <p:nvSpPr>
            <p:cNvPr id="22539" name="Text Box 11"/>
            <p:cNvSpPr txBox="1">
              <a:spLocks noChangeArrowheads="1"/>
            </p:cNvSpPr>
            <p:nvPr/>
          </p:nvSpPr>
          <p:spPr bwMode="auto">
            <a:xfrm>
              <a:off x="5791200" y="1292503"/>
              <a:ext cx="2971800" cy="15696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3200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F=ma  in the HORIZONTAL (in p </a:t>
              </a:r>
              <a:r>
                <a:rPr lang="en-US" sz="3200" dirty="0" err="1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coords</a:t>
              </a:r>
              <a:r>
                <a:rPr lang="en-US" sz="3200" dirty="0"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)</a:t>
              </a:r>
            </a:p>
          </p:txBody>
        </p:sp>
        <p:pic>
          <p:nvPicPr>
            <p:cNvPr id="15372" name="Picture 18" descr="latex-image-1.pdf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533400" y="1658938"/>
              <a:ext cx="5105400" cy="796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4AF0CCF-DA12-FF45-90A8-14747E2B2BB8}"/>
              </a:ext>
            </a:extLst>
          </p:cNvPr>
          <p:cNvSpPr txBox="1"/>
          <p:nvPr/>
        </p:nvSpPr>
        <p:spPr>
          <a:xfrm rot="19885340">
            <a:off x="2789085" y="3532747"/>
            <a:ext cx="29814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ß"/>
            </a:pPr>
            <a:r>
              <a:rPr lang="en-US" dirty="0">
                <a:solidFill>
                  <a:srgbClr val="FF0000"/>
                </a:solidFill>
              </a:rPr>
              <a:t>∂</a:t>
            </a:r>
            <a:r>
              <a:rPr lang="en-US" dirty="0">
                <a:solidFill>
                  <a:srgbClr val="FF0000"/>
                </a:solidFill>
                <a:latin typeface="Symbol" pitchFamily="2" charset="2"/>
                <a:sym typeface="Wingdings" pitchFamily="2" charset="2"/>
              </a:rPr>
              <a:t>r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/</a:t>
            </a:r>
            <a:r>
              <a:rPr lang="en-US" dirty="0">
                <a:solidFill>
                  <a:srgbClr val="FF0000"/>
                </a:solidFill>
              </a:rPr>
              <a:t>∂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t vanishes </a:t>
            </a:r>
            <a:r>
              <a:rPr lang="en-US" i="1" dirty="0">
                <a:solidFill>
                  <a:srgbClr val="FF0000"/>
                </a:solidFill>
                <a:sym typeface="Wingdings" pitchFamily="2" charset="2"/>
              </a:rPr>
              <a:t>exactly</a:t>
            </a:r>
          </a:p>
          <a:p>
            <a:pPr marL="285750" indent="-285750">
              <a:buFont typeface="Wingdings" pitchFamily="2" charset="2"/>
              <a:buChar char="ß"/>
            </a:pPr>
            <a:r>
              <a:rPr lang="en-US" i="1" dirty="0">
                <a:solidFill>
                  <a:srgbClr val="FF0000"/>
                </a:solidFill>
                <a:sym typeface="Wingdings" pitchFamily="2" charset="2"/>
              </a:rPr>
              <a:t>sound waves are excluded</a:t>
            </a:r>
            <a:endParaRPr lang="en-US" dirty="0">
              <a:solidFill>
                <a:srgbClr val="FF0000"/>
              </a:solidFill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C4C0DB-4A93-6847-88B1-7F0C8E55354A}"/>
              </a:ext>
            </a:extLst>
          </p:cNvPr>
          <p:cNvSpPr txBox="1"/>
          <p:nvPr/>
        </p:nvSpPr>
        <p:spPr>
          <a:xfrm rot="1505797">
            <a:off x="3049104" y="6034585"/>
            <a:ext cx="1900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ß"/>
            </a:pPr>
            <a:r>
              <a:rPr lang="en-US" dirty="0">
                <a:solidFill>
                  <a:srgbClr val="FF0000"/>
                </a:solidFill>
              </a:rPr>
              <a:t>“static stability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parameter”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4C66A6-2986-1648-A3F1-EE827DE2CC3D}"/>
              </a:ext>
            </a:extLst>
          </p:cNvPr>
          <p:cNvSpPr txBox="1"/>
          <p:nvPr/>
        </p:nvSpPr>
        <p:spPr>
          <a:xfrm rot="20591324">
            <a:off x="2671657" y="2866031"/>
            <a:ext cx="284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 </a:t>
            </a:r>
            <a:r>
              <a:rPr lang="en-US" dirty="0" err="1">
                <a:solidFill>
                  <a:srgbClr val="FF0000"/>
                </a:solidFill>
                <a:sym typeface="Wingdings" pitchFamily="2" charset="2"/>
              </a:rPr>
              <a:t>dw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/dt neglected formally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401B0C-F3CF-6E4A-9D9D-59B4523ED942}"/>
              </a:ext>
            </a:extLst>
          </p:cNvPr>
          <p:cNvSpPr txBox="1"/>
          <p:nvPr/>
        </p:nvSpPr>
        <p:spPr>
          <a:xfrm rot="812891">
            <a:off x="2147838" y="1128977"/>
            <a:ext cx="21740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PGF becomes 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-g times slope </a:t>
            </a:r>
            <a:r>
              <a:rPr lang="en-US" dirty="0">
                <a:solidFill>
                  <a:srgbClr val="FF0000"/>
                </a:solidFill>
              </a:rPr>
              <a:t>∂</a:t>
            </a:r>
            <a:r>
              <a:rPr lang="en-US" dirty="0">
                <a:solidFill>
                  <a:srgbClr val="FF0000"/>
                </a:solidFill>
                <a:latin typeface="Symbol" pitchFamily="2" charset="2"/>
                <a:sym typeface="Wingdings" pitchFamily="2" charset="2"/>
              </a:rPr>
              <a:t>Z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/</a:t>
            </a:r>
            <a:r>
              <a:rPr lang="en-US" dirty="0">
                <a:solidFill>
                  <a:srgbClr val="FF0000"/>
                </a:solidFill>
              </a:rPr>
              <a:t>∂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x </a:t>
            </a:r>
          </a:p>
          <a:p>
            <a:pPr algn="r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of p surfaces!   </a:t>
            </a:r>
          </a:p>
          <a:p>
            <a:pPr algn="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5DD135-1743-0D40-9AF7-1F10B389BC24}"/>
              </a:ext>
            </a:extLst>
          </p:cNvPr>
          <p:cNvSpPr txBox="1"/>
          <p:nvPr/>
        </p:nvSpPr>
        <p:spPr>
          <a:xfrm>
            <a:off x="4861486" y="6264323"/>
            <a:ext cx="380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S</a:t>
            </a:r>
            <a:r>
              <a:rPr lang="en-US" sz="2400" baseline="-25000" dirty="0" err="1"/>
              <a:t>p</a:t>
            </a:r>
            <a:r>
              <a:rPr lang="en-US" sz="2400" dirty="0"/>
              <a:t> = (</a:t>
            </a:r>
            <a:r>
              <a:rPr lang="en-US" sz="2400" dirty="0">
                <a:solidFill>
                  <a:srgbClr val="FF0000"/>
                </a:solidFill>
              </a:rPr>
              <a:t>∂</a:t>
            </a:r>
            <a:r>
              <a:rPr lang="en-US" sz="2400" dirty="0">
                <a:solidFill>
                  <a:srgbClr val="FF0000"/>
                </a:solidFill>
                <a:sym typeface="Wingdings" pitchFamily="2" charset="2"/>
              </a:rPr>
              <a:t>s/</a:t>
            </a:r>
            <a:r>
              <a:rPr lang="en-US" sz="2400" dirty="0">
                <a:solidFill>
                  <a:srgbClr val="FF0000"/>
                </a:solidFill>
              </a:rPr>
              <a:t>∂</a:t>
            </a:r>
            <a:r>
              <a:rPr lang="en-US" sz="2400" dirty="0">
                <a:solidFill>
                  <a:srgbClr val="FF0000"/>
                </a:solidFill>
                <a:sym typeface="Wingdings" pitchFamily="2" charset="2"/>
              </a:rPr>
              <a:t>p </a:t>
            </a:r>
            <a:r>
              <a:rPr lang="en-US" sz="2400" dirty="0">
                <a:sym typeface="Wingdings" pitchFamily="2" charset="2"/>
              </a:rPr>
              <a:t>/C</a:t>
            </a:r>
            <a:r>
              <a:rPr lang="en-US" sz="2400" baseline="-25000" dirty="0">
                <a:sym typeface="Wingdings" pitchFamily="2" charset="2"/>
              </a:rPr>
              <a:t>p</a:t>
            </a:r>
            <a:r>
              <a:rPr lang="en-US" sz="2400" dirty="0">
                <a:sym typeface="Wingdings" pitchFamily="2" charset="2"/>
              </a:rPr>
              <a:t>)</a:t>
            </a:r>
            <a:r>
              <a:rPr lang="en-US" sz="2400" baseline="-25000" dirty="0">
                <a:sym typeface="Wingdings" pitchFamily="2" charset="2"/>
              </a:rPr>
              <a:t> </a:t>
            </a:r>
            <a:r>
              <a:rPr lang="en-US" sz="2400" dirty="0">
                <a:sym typeface="Wingdings" pitchFamily="2" charset="2"/>
              </a:rPr>
              <a:t>= (</a:t>
            </a:r>
            <a:r>
              <a:rPr lang="en-US" sz="2400" dirty="0">
                <a:solidFill>
                  <a:srgbClr val="FF0000"/>
                </a:solidFill>
              </a:rPr>
              <a:t>∂</a:t>
            </a:r>
            <a:r>
              <a:rPr lang="en-US" sz="2400" dirty="0">
                <a:solidFill>
                  <a:srgbClr val="FF0000"/>
                </a:solidFill>
                <a:latin typeface="Symbol" pitchFamily="2" charset="2"/>
              </a:rPr>
              <a:t>q</a:t>
            </a:r>
            <a:r>
              <a:rPr lang="en-US" sz="2400" dirty="0">
                <a:solidFill>
                  <a:srgbClr val="FF0000"/>
                </a:solidFill>
                <a:sym typeface="Wingdings" pitchFamily="2" charset="2"/>
              </a:rPr>
              <a:t>/</a:t>
            </a:r>
            <a:r>
              <a:rPr lang="en-US" sz="2400" dirty="0">
                <a:solidFill>
                  <a:srgbClr val="FF0000"/>
                </a:solidFill>
              </a:rPr>
              <a:t>∂</a:t>
            </a:r>
            <a:r>
              <a:rPr lang="en-US" sz="2400" dirty="0">
                <a:solidFill>
                  <a:srgbClr val="FF0000"/>
                </a:solidFill>
                <a:sym typeface="Wingdings" pitchFamily="2" charset="2"/>
              </a:rPr>
              <a:t>p </a:t>
            </a:r>
            <a:r>
              <a:rPr lang="en-US" sz="2400" dirty="0">
                <a:sym typeface="Wingdings" pitchFamily="2" charset="2"/>
              </a:rPr>
              <a:t>T/</a:t>
            </a:r>
            <a:r>
              <a:rPr lang="en-US" sz="2400" dirty="0">
                <a:latin typeface="Symbol" pitchFamily="2" charset="2"/>
                <a:sym typeface="Wingdings" pitchFamily="2" charset="2"/>
              </a:rPr>
              <a:t>q</a:t>
            </a:r>
            <a:r>
              <a:rPr lang="en-US" sz="2400" dirty="0">
                <a:sym typeface="Wingdings" pitchFamily="2" charset="2"/>
              </a:rPr>
              <a:t>)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EC3666-5BD0-F84D-B064-13343D33910E}"/>
              </a:ext>
            </a:extLst>
          </p:cNvPr>
          <p:cNvSpPr txBox="1"/>
          <p:nvPr/>
        </p:nvSpPr>
        <p:spPr>
          <a:xfrm>
            <a:off x="5268037" y="5759356"/>
            <a:ext cx="1300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s: dry static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energy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98304A-110A-4744-8260-50263011407D}"/>
              </a:ext>
            </a:extLst>
          </p:cNvPr>
          <p:cNvSpPr txBox="1"/>
          <p:nvPr/>
        </p:nvSpPr>
        <p:spPr>
          <a:xfrm>
            <a:off x="6976281" y="5775278"/>
            <a:ext cx="1371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ymbol" pitchFamily="2" charset="2"/>
              </a:rPr>
              <a:t>q</a:t>
            </a:r>
            <a:r>
              <a:rPr lang="en-US" dirty="0">
                <a:solidFill>
                  <a:srgbClr val="FF0000"/>
                </a:solidFill>
              </a:rPr>
              <a:t>: potential </a:t>
            </a:r>
          </a:p>
          <a:p>
            <a:r>
              <a:rPr lang="en-US" dirty="0">
                <a:solidFill>
                  <a:srgbClr val="FF0000"/>
                </a:solidFill>
              </a:rPr>
              <a:t>temperature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8784-EC60-1D42-B704-AD607148B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the PDEs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1FCB5-7BED-2D49-B8E0-D1FC337D3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43732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2. Try to get </a:t>
            </a:r>
            <a:r>
              <a:rPr lang="en-US" sz="4000" b="1" i="1" dirty="0"/>
              <a:t>conservation form</a:t>
            </a:r>
          </a:p>
          <a:p>
            <a:pPr marL="457200" lvl="1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d/dt</a:t>
            </a:r>
            <a:r>
              <a:rPr lang="en-US" sz="3600" dirty="0"/>
              <a:t>(stuff) = </a:t>
            </a:r>
            <a:r>
              <a:rPr lang="en-US" sz="3600" dirty="0">
                <a:solidFill>
                  <a:srgbClr val="FF0000"/>
                </a:solidFill>
              </a:rPr>
              <a:t>0</a:t>
            </a:r>
            <a:r>
              <a:rPr lang="en-US" sz="3600" dirty="0"/>
              <a:t>  can be rewritten as:</a:t>
            </a:r>
          </a:p>
          <a:p>
            <a:pPr marL="457200" lvl="1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∂/∂t</a:t>
            </a:r>
            <a:r>
              <a:rPr lang="en-US" sz="3600" dirty="0"/>
              <a:t>(stuff) = </a:t>
            </a:r>
            <a:r>
              <a:rPr lang="en-US" sz="3600" i="1" dirty="0">
                <a:solidFill>
                  <a:srgbClr val="FF0000"/>
                </a:solidFill>
              </a:rPr>
              <a:t>transport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</a:p>
          <a:p>
            <a:pPr marL="914400" lvl="2" indent="0">
              <a:buNone/>
            </a:pPr>
            <a:r>
              <a:rPr lang="en-US" sz="3200" i="1" dirty="0">
                <a:solidFill>
                  <a:srgbClr val="FF0000"/>
                </a:solidFill>
              </a:rPr>
              <a:t>= advection</a:t>
            </a:r>
          </a:p>
          <a:p>
            <a:pPr marL="1371600" lvl="3" indent="0">
              <a:buNone/>
            </a:pPr>
            <a:r>
              <a:rPr lang="en-US" sz="2800" dirty="0"/>
              <a:t>upwind values </a:t>
            </a:r>
            <a:r>
              <a:rPr lang="en-US" sz="2800" dirty="0" err="1"/>
              <a:t>comin</a:t>
            </a:r>
            <a:r>
              <a:rPr lang="en-US" sz="2800" dirty="0"/>
              <a:t>’ at </a:t>
            </a:r>
            <a:r>
              <a:rPr lang="en-US" sz="2800" dirty="0" err="1"/>
              <a:t>ya</a:t>
            </a:r>
            <a:r>
              <a:rPr lang="en-US" sz="2800" dirty="0"/>
              <a:t>!</a:t>
            </a:r>
          </a:p>
          <a:p>
            <a:pPr marL="914400" lvl="2" indent="0">
              <a:buNone/>
            </a:pPr>
            <a:r>
              <a:rPr lang="en-US" sz="3200" i="1" dirty="0">
                <a:solidFill>
                  <a:srgbClr val="FF0000"/>
                </a:solidFill>
              </a:rPr>
              <a:t>= convergence of</a:t>
            </a:r>
            <a:r>
              <a:rPr lang="en-US" sz="3200" i="1" dirty="0">
                <a:solidFill>
                  <a:srgbClr val="00B050"/>
                </a:solidFill>
              </a:rPr>
              <a:t> </a:t>
            </a:r>
            <a:r>
              <a:rPr lang="en-US" sz="3200" i="1" dirty="0">
                <a:solidFill>
                  <a:srgbClr val="FF0000"/>
                </a:solidFill>
              </a:rPr>
              <a:t>flux</a:t>
            </a:r>
            <a:endParaRPr lang="en-US" sz="3200" dirty="0"/>
          </a:p>
          <a:p>
            <a:pPr marL="1371600" lvl="3" indent="0">
              <a:buNone/>
            </a:pPr>
            <a:r>
              <a:rPr lang="en-US" sz="2800" dirty="0"/>
              <a:t>integrates to become boundary flux (Gauss)</a:t>
            </a:r>
          </a:p>
          <a:p>
            <a:pPr marL="1371600" lvl="3" indent="0">
              <a:buNone/>
            </a:pPr>
            <a:r>
              <a:rPr lang="en-US" sz="2800" i="1" dirty="0">
                <a:solidFill>
                  <a:srgbClr val="FF0000"/>
                </a:solidFill>
              </a:rPr>
              <a:t>zero over any unbounded domain (like atm)!</a:t>
            </a:r>
          </a:p>
          <a:p>
            <a:pPr marL="1371600" lvl="3" indent="0">
              <a:buNone/>
            </a:pPr>
            <a:r>
              <a:rPr lang="en-US" sz="2800" i="1" dirty="0">
                <a:solidFill>
                  <a:srgbClr val="FF0000"/>
                </a:solidFill>
              </a:rPr>
              <a:t>	key to global climate ODE: dT/dt = (Rad</a:t>
            </a:r>
            <a:r>
              <a:rPr lang="en-US" sz="2800" i="1" baseline="-25000" dirty="0">
                <a:solidFill>
                  <a:srgbClr val="FF0000"/>
                </a:solidFill>
              </a:rPr>
              <a:t>TOA</a:t>
            </a:r>
            <a:r>
              <a:rPr lang="en-US" sz="2800" i="1" dirty="0">
                <a:solidFill>
                  <a:srgbClr val="FF0000"/>
                </a:solidFill>
              </a:rPr>
              <a:t>)/C</a:t>
            </a:r>
            <a:r>
              <a:rPr lang="en-US" sz="2800" i="1" baseline="-25000" dirty="0">
                <a:solidFill>
                  <a:srgbClr val="FF0000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239900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2F2D-E0DD-2F4F-87E1-73CF8CED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Conservation quasi-laws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05FE-2685-194A-A125-812B8EA0B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d/dt(</a:t>
            </a:r>
            <a:r>
              <a:rPr lang="en-US" dirty="0">
                <a:solidFill>
                  <a:srgbClr val="FF0000"/>
                </a:solidFill>
              </a:rPr>
              <a:t>stuff</a:t>
            </a:r>
            <a:r>
              <a:rPr lang="en-US" dirty="0"/>
              <a:t>) = 0 </a:t>
            </a:r>
          </a:p>
          <a:p>
            <a:endParaRPr lang="en-US" dirty="0"/>
          </a:p>
          <a:p>
            <a:r>
              <a:rPr lang="en-US" dirty="0"/>
              <a:t>What is this conserved </a:t>
            </a:r>
            <a:r>
              <a:rPr lang="en-US" dirty="0">
                <a:solidFill>
                  <a:srgbClr val="FF0000"/>
                </a:solidFill>
              </a:rPr>
              <a:t>stuff?</a:t>
            </a:r>
          </a:p>
          <a:p>
            <a:r>
              <a:rPr lang="en-US" dirty="0">
                <a:solidFill>
                  <a:srgbClr val="FF0000"/>
                </a:solidFill>
              </a:rPr>
              <a:t>potential temperature or dry static energy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“diabatic heating/cooling” is its source/sink</a:t>
            </a:r>
          </a:p>
          <a:p>
            <a:pPr lvl="2"/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dry adiabatic lapse rate g/C</a:t>
            </a:r>
            <a:r>
              <a:rPr lang="en-US" baseline="-25000" dirty="0"/>
              <a:t>p</a:t>
            </a:r>
            <a:r>
              <a:rPr lang="en-US" dirty="0"/>
              <a:t> for well-mixed (constant s) layer</a:t>
            </a:r>
          </a:p>
          <a:p>
            <a:r>
              <a:rPr lang="en-US" dirty="0">
                <a:solidFill>
                  <a:srgbClr val="FF0000"/>
                </a:solidFill>
              </a:rPr>
              <a:t>momentum: not very conserved (has PGF)</a:t>
            </a:r>
          </a:p>
          <a:p>
            <a:r>
              <a:rPr lang="en-US" dirty="0">
                <a:solidFill>
                  <a:srgbClr val="FF0000"/>
                </a:solidFill>
              </a:rPr>
              <a:t>relative vorticity: more conserved (PGF gone)</a:t>
            </a:r>
          </a:p>
          <a:p>
            <a:r>
              <a:rPr lang="en-US" dirty="0">
                <a:solidFill>
                  <a:srgbClr val="FF0000"/>
                </a:solidFill>
              </a:rPr>
              <a:t>absolute vorticity: </a:t>
            </a:r>
            <a:r>
              <a:rPr lang="en-US" dirty="0" err="1">
                <a:solidFill>
                  <a:srgbClr val="FF0000"/>
                </a:solidFill>
              </a:rPr>
              <a:t>mo</a:t>
            </a:r>
            <a:r>
              <a:rPr lang="en-US" dirty="0">
                <a:solidFill>
                  <a:srgbClr val="FF0000"/>
                </a:solidFill>
              </a:rPr>
              <a:t> more conserved (Ro wave)</a:t>
            </a:r>
          </a:p>
          <a:p>
            <a:r>
              <a:rPr lang="en-US" dirty="0">
                <a:solidFill>
                  <a:srgbClr val="FF0000"/>
                </a:solidFill>
              </a:rPr>
              <a:t>potential vorticity: most conserved </a:t>
            </a:r>
          </a:p>
          <a:p>
            <a:pPr lvl="1"/>
            <a:r>
              <a:rPr lang="en-US" dirty="0" err="1"/>
              <a:t>dQ</a:t>
            </a:r>
            <a:r>
              <a:rPr lang="en-US" dirty="0"/>
              <a:t>/</a:t>
            </a:r>
            <a:r>
              <a:rPr lang="en-US" dirty="0" err="1"/>
              <a:t>dz</a:t>
            </a:r>
            <a:r>
              <a:rPr lang="en-US" dirty="0"/>
              <a:t> is the main source: </a:t>
            </a:r>
          </a:p>
          <a:p>
            <a:pPr lvl="2"/>
            <a:r>
              <a:rPr lang="en-US" i="1" dirty="0"/>
              <a:t>dynamics driven by </a:t>
            </a:r>
            <a:r>
              <a:rPr lang="en-US" i="1" u="sng" dirty="0"/>
              <a:t>vertical derivative of</a:t>
            </a:r>
            <a:r>
              <a:rPr lang="en-US" i="1" dirty="0"/>
              <a:t> diabatic heating</a:t>
            </a:r>
          </a:p>
          <a:p>
            <a:pPr lvl="1"/>
            <a:r>
              <a:rPr lang="en-US" i="1" dirty="0"/>
              <a:t>Curl of friction is the sink</a:t>
            </a:r>
          </a:p>
        </p:txBody>
      </p:sp>
    </p:spTree>
    <p:extLst>
      <p:ext uri="{BB962C8B-B14F-4D97-AF65-F5344CB8AC3E}">
        <p14:creationId xmlns:p14="http://schemas.microsoft.com/office/powerpoint/2010/main" val="415926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B015A-5AE4-0B4E-B5EF-FC5D2962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I: Grammar (fundamentals)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9AFE1-80B2-B545-9DAB-419A16F1A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0066"/>
            <a:ext cx="8229600" cy="5333296"/>
          </a:xfrm>
        </p:spPr>
        <p:txBody>
          <a:bodyPr>
            <a:normAutofit fontScale="92500"/>
          </a:bodyPr>
          <a:lstStyle/>
          <a:p>
            <a:r>
              <a:rPr lang="en-US" dirty="0"/>
              <a:t>math notation: revisit HW1!</a:t>
            </a:r>
          </a:p>
          <a:p>
            <a:pPr lvl="1"/>
            <a:r>
              <a:rPr lang="en-US" dirty="0"/>
              <a:t>functions like T(</a:t>
            </a:r>
            <a:r>
              <a:rPr lang="en-US" dirty="0" err="1"/>
              <a:t>x,y,z,t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partial derivatives </a:t>
            </a:r>
          </a:p>
          <a:p>
            <a:pPr lvl="1"/>
            <a:r>
              <a:rPr lang="en-US" dirty="0"/>
              <a:t>derivative </a:t>
            </a:r>
            <a:r>
              <a:rPr lang="en-US" i="1" dirty="0"/>
              <a:t>operator</a:t>
            </a:r>
            <a:r>
              <a:rPr lang="en-US" dirty="0"/>
              <a:t> concept (del is the vector form)</a:t>
            </a:r>
          </a:p>
          <a:p>
            <a:pPr lvl="1"/>
            <a:r>
              <a:rPr lang="en-US" dirty="0"/>
              <a:t>vectors: sum and dot and cross</a:t>
            </a:r>
          </a:p>
          <a:p>
            <a:r>
              <a:rPr lang="en-US" dirty="0"/>
              <a:t>physics principles and laws</a:t>
            </a:r>
          </a:p>
          <a:p>
            <a:pPr lvl="1"/>
            <a:r>
              <a:rPr lang="en-US" dirty="0"/>
              <a:t>conservation of stuff, plus sources minus sinks</a:t>
            </a:r>
          </a:p>
          <a:p>
            <a:pPr lvl="1"/>
            <a:r>
              <a:rPr lang="en-US" dirty="0"/>
              <a:t>transport (</a:t>
            </a:r>
            <a:r>
              <a:rPr lang="en-US" i="1" dirty="0"/>
              <a:t>advection</a:t>
            </a:r>
            <a:r>
              <a:rPr lang="en-US" dirty="0"/>
              <a:t> or </a:t>
            </a:r>
            <a:r>
              <a:rPr lang="en-US" i="1" dirty="0"/>
              <a:t>convergence of flux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by large scale motions </a:t>
            </a:r>
          </a:p>
          <a:p>
            <a:pPr lvl="2"/>
            <a:r>
              <a:rPr lang="en-US" dirty="0"/>
              <a:t>by small: </a:t>
            </a:r>
            <a:r>
              <a:rPr lang="en-US" i="1" dirty="0"/>
              <a:t>diffusion</a:t>
            </a:r>
            <a:r>
              <a:rPr lang="en-US" dirty="0"/>
              <a:t> (convergence of a downgradient flux)</a:t>
            </a:r>
          </a:p>
          <a:p>
            <a:r>
              <a:rPr lang="en-US" i="1" dirty="0"/>
              <a:t>words for it all: review exam solutions </a:t>
            </a:r>
          </a:p>
        </p:txBody>
      </p:sp>
    </p:spTree>
    <p:extLst>
      <p:ext uri="{BB962C8B-B14F-4D97-AF65-F5344CB8AC3E}">
        <p14:creationId xmlns:p14="http://schemas.microsoft.com/office/powerpoint/2010/main" val="2262848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6096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i="1" dirty="0"/>
              <a:t>Holy Grail: eliminate RHS terms!</a:t>
            </a:r>
            <a:endParaRPr 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23555" name="Picture 7" descr="final"/>
          <p:cNvPicPr>
            <a:picLocks noChangeAspect="1" noChangeArrowheads="1"/>
          </p:cNvPicPr>
          <p:nvPr/>
        </p:nvPicPr>
        <p:blipFill>
          <a:blip r:embed="rId3"/>
          <a:srcRect r="16667"/>
          <a:stretch>
            <a:fillRect/>
          </a:stretch>
        </p:blipFill>
        <p:spPr bwMode="auto">
          <a:xfrm>
            <a:off x="2057400" y="990600"/>
            <a:ext cx="4876800" cy="103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200" name="Text Box 8"/>
          <p:cNvSpPr txBox="1">
            <a:spLocks noChangeArrowheads="1"/>
          </p:cNvSpPr>
          <p:nvPr/>
        </p:nvSpPr>
        <p:spPr bwMode="auto">
          <a:xfrm>
            <a:off x="533400" y="2133600"/>
            <a:ext cx="8077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Get rid of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sym typeface="Symbol" charset="2"/>
              </a:rPr>
              <a:t>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term at </a:t>
            </a:r>
            <a:r>
              <a:rPr lang="en-US" sz="2800" u="sng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any cost</a:t>
            </a:r>
            <a:r>
              <a:rPr lang="en-US" sz="2800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. </a:t>
            </a:r>
            <a:r>
              <a:rPr lang="en-US" sz="2800" b="1" dirty="0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Curl to the rescue!</a:t>
            </a:r>
          </a:p>
        </p:txBody>
      </p:sp>
      <p:pic>
        <p:nvPicPr>
          <p:cNvPr id="8211" name="Picture 19" descr="final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3400" y="3429000"/>
            <a:ext cx="80264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212" name="AutoShape 20"/>
          <p:cNvSpPr>
            <a:spLocks noChangeArrowheads="1"/>
          </p:cNvSpPr>
          <p:nvPr/>
        </p:nvSpPr>
        <p:spPr bwMode="auto">
          <a:xfrm>
            <a:off x="6705600" y="3352800"/>
            <a:ext cx="1219200" cy="1143000"/>
          </a:xfrm>
          <a:custGeom>
            <a:avLst/>
            <a:gdLst>
              <a:gd name="T0" fmla="*/ 609600 w 21600"/>
              <a:gd name="T1" fmla="*/ 0 h 21600"/>
              <a:gd name="T2" fmla="*/ 178534 w 21600"/>
              <a:gd name="T3" fmla="*/ 167375 h 21600"/>
              <a:gd name="T4" fmla="*/ 0 w 21600"/>
              <a:gd name="T5" fmla="*/ 571500 h 21600"/>
              <a:gd name="T6" fmla="*/ 178534 w 21600"/>
              <a:gd name="T7" fmla="*/ 975625 h 21600"/>
              <a:gd name="T8" fmla="*/ 609600 w 21600"/>
              <a:gd name="T9" fmla="*/ 1143000 h 21600"/>
              <a:gd name="T10" fmla="*/ 1040666 w 21600"/>
              <a:gd name="T11" fmla="*/ 975625 h 21600"/>
              <a:gd name="T12" fmla="*/ 1219200 w 21600"/>
              <a:gd name="T13" fmla="*/ 571500 h 21600"/>
              <a:gd name="T14" fmla="*/ 1040666 w 21600"/>
              <a:gd name="T15" fmla="*/ 167375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699" y="9117"/>
                  <a:pt x="2699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8213" name="Text Box 21"/>
          <p:cNvSpPr txBox="1">
            <a:spLocks noChangeArrowheads="1"/>
          </p:cNvSpPr>
          <p:nvPr/>
        </p:nvSpPr>
        <p:spPr bwMode="auto">
          <a:xfrm>
            <a:off x="6324600" y="4419600"/>
            <a:ext cx="2362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800">
                <a:solidFill>
                  <a:srgbClr val="FF0000"/>
                </a:solidFill>
              </a:rPr>
              <a:t>Ker-CHING!</a:t>
            </a:r>
          </a:p>
        </p:txBody>
      </p:sp>
      <p:sp>
        <p:nvSpPr>
          <p:cNvPr id="8214" name="Text Box 22"/>
          <p:cNvSpPr txBox="1">
            <a:spLocks noChangeArrowheads="1"/>
          </p:cNvSpPr>
          <p:nvPr/>
        </p:nvSpPr>
        <p:spPr bwMode="auto">
          <a:xfrm>
            <a:off x="762000" y="4953000"/>
            <a:ext cx="7620000" cy="158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800">
                <a:solidFill>
                  <a:srgbClr val="0000FF"/>
                </a:solidFill>
                <a:latin typeface="Braggadocio" charset="0"/>
              </a:rPr>
              <a:t>We are Masters of the Universe with our sexy vector identities! </a:t>
            </a:r>
          </a:p>
          <a:p>
            <a:pPr algn="ctr"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800">
                <a:solidFill>
                  <a:srgbClr val="0000FF"/>
                </a:solidFill>
                <a:latin typeface="Braggadocio" charset="0"/>
              </a:rPr>
              <a:t>The grail is in the bag!</a:t>
            </a:r>
          </a:p>
        </p:txBody>
      </p:sp>
    </p:spTree>
    <p:extLst>
      <p:ext uri="{BB962C8B-B14F-4D97-AF65-F5344CB8AC3E}">
        <p14:creationId xmlns:p14="http://schemas.microsoft.com/office/powerpoint/2010/main" val="214447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2" grpId="0" animBg="1"/>
      <p:bldP spid="8213" grpId="0" build="p" autoUpdateAnimBg="0"/>
      <p:bldP spid="8214" grpId="0" build="p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76200"/>
            <a:ext cx="7772400" cy="762000"/>
          </a:xfrm>
        </p:spPr>
        <p:txBody>
          <a:bodyPr/>
          <a:lstStyle/>
          <a:p>
            <a:pPr eaLnBrk="1" hangingPunct="1"/>
            <a:r>
              <a:rPr lang="en-US" sz="3200">
                <a:solidFill>
                  <a:srgbClr val="FF0000"/>
                </a:solidFill>
              </a:rPr>
              <a:t>Heh heh ... did I say "any cost"... ? gulp</a:t>
            </a:r>
          </a:p>
        </p:txBody>
      </p:sp>
      <p:pic>
        <p:nvPicPr>
          <p:cNvPr id="25603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30250"/>
            <a:ext cx="9144000" cy="567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972748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2F2D-E0DD-2F4F-87E1-73CF8CED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Vorticity conservation: Relative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05FE-2685-194A-A125-812B8EA0B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7896"/>
          </a:xfrm>
        </p:spPr>
        <p:txBody>
          <a:bodyPr>
            <a:normAutofit fontScale="70000" lnSpcReduction="20000"/>
          </a:bodyPr>
          <a:lstStyle/>
          <a:p>
            <a:r>
              <a:rPr lang="en-US" sz="5100" dirty="0"/>
              <a:t>d/dt(</a:t>
            </a:r>
            <a:r>
              <a:rPr lang="en-US" sz="5100" dirty="0">
                <a:solidFill>
                  <a:srgbClr val="FF0000"/>
                </a:solidFill>
              </a:rPr>
              <a:t>relative vorticity</a:t>
            </a:r>
            <a:r>
              <a:rPr lang="en-US" sz="5100" dirty="0"/>
              <a:t>) = 0    </a:t>
            </a:r>
            <a:r>
              <a:rPr lang="en-US" sz="5100" dirty="0">
                <a:sym typeface="Wingdings" pitchFamily="2" charset="2"/>
              </a:rPr>
              <a:t> 2D “BVE”</a:t>
            </a:r>
            <a:endParaRPr lang="en-US" sz="5100" dirty="0"/>
          </a:p>
          <a:p>
            <a:endParaRPr lang="en-US" dirty="0"/>
          </a:p>
          <a:p>
            <a:pPr lvl="1"/>
            <a:r>
              <a:rPr lang="en-US" dirty="0"/>
              <a:t>vorticity elements “induce” (or imply) tangential flow: </a:t>
            </a:r>
          </a:p>
          <a:p>
            <a:pPr marL="914400" lvl="2" indent="0">
              <a:buNone/>
            </a:pPr>
            <a:r>
              <a:rPr lang="en-US" sz="4800" dirty="0" err="1"/>
              <a:t>V</a:t>
            </a:r>
            <a:r>
              <a:rPr lang="en-US" sz="4800" baseline="-25000" dirty="0" err="1"/>
              <a:t>tan</a:t>
            </a:r>
            <a:r>
              <a:rPr lang="en-US" sz="4800" dirty="0"/>
              <a:t> </a:t>
            </a:r>
            <a:r>
              <a:rPr lang="en-US" sz="4800" dirty="0">
                <a:latin typeface="Symbol" pitchFamily="2" charset="2"/>
              </a:rPr>
              <a:t>a</a:t>
            </a:r>
            <a:r>
              <a:rPr lang="en-US" sz="4800" dirty="0"/>
              <a:t> 1/distance  </a:t>
            </a:r>
            <a:r>
              <a:rPr lang="en-US" sz="4800" dirty="0">
                <a:sym typeface="Wingdings" pitchFamily="2" charset="2"/>
              </a:rPr>
              <a:t> </a:t>
            </a:r>
            <a:r>
              <a:rPr lang="en-US" sz="4800" dirty="0">
                <a:solidFill>
                  <a:srgbClr val="00B050"/>
                </a:solidFill>
                <a:sym typeface="Wingdings" pitchFamily="2" charset="2"/>
              </a:rPr>
              <a:t>DING DING DING</a:t>
            </a:r>
            <a:endParaRPr lang="en-US" sz="4800" dirty="0">
              <a:solidFill>
                <a:srgbClr val="00B050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that tangential flow in turn </a:t>
            </a:r>
            <a:r>
              <a:rPr lang="en-US" dirty="0" err="1"/>
              <a:t>advects</a:t>
            </a:r>
            <a:r>
              <a:rPr lang="en-US" dirty="0"/>
              <a:t> vorticity: </a:t>
            </a:r>
          </a:p>
          <a:p>
            <a:pPr marL="914400" lvl="2" indent="0">
              <a:buNone/>
            </a:pPr>
            <a:r>
              <a:rPr lang="en-US" sz="4600" dirty="0"/>
              <a:t>2 vorticity elements </a:t>
            </a:r>
            <a:r>
              <a:rPr lang="en-US" sz="4600" dirty="0">
                <a:solidFill>
                  <a:srgbClr val="7030A0"/>
                </a:solidFill>
              </a:rPr>
              <a:t>orbit</a:t>
            </a:r>
            <a:r>
              <a:rPr lang="en-US" sz="4600" dirty="0"/>
              <a:t> (if same sign), </a:t>
            </a:r>
            <a:r>
              <a:rPr lang="en-US" sz="4600" dirty="0">
                <a:solidFill>
                  <a:srgbClr val="7030A0"/>
                </a:solidFill>
              </a:rPr>
              <a:t>promenade</a:t>
            </a:r>
            <a:r>
              <a:rPr lang="en-US" sz="4600" dirty="0"/>
              <a:t> like a smoke ring (if opposite sign), </a:t>
            </a:r>
            <a:r>
              <a:rPr lang="en-US" sz="4600" dirty="0">
                <a:solidFill>
                  <a:srgbClr val="7030A0"/>
                </a:solidFill>
              </a:rPr>
              <a:t>shred</a:t>
            </a:r>
            <a:r>
              <a:rPr lang="en-US" sz="4600" dirty="0"/>
              <a:t> each other, </a:t>
            </a:r>
            <a:r>
              <a:rPr lang="en-US" sz="4600" dirty="0">
                <a:solidFill>
                  <a:srgbClr val="7030A0"/>
                </a:solidFill>
              </a:rPr>
              <a:t>merge</a:t>
            </a:r>
            <a:r>
              <a:rPr lang="en-US" sz="4600" dirty="0"/>
              <a:t>, interact as groups, etc. </a:t>
            </a:r>
            <a:r>
              <a:rPr lang="en-US" sz="4600" dirty="0">
                <a:sym typeface="Wingdings" pitchFamily="2" charset="2"/>
              </a:rPr>
              <a:t> </a:t>
            </a:r>
            <a:r>
              <a:rPr lang="en-US" sz="4600" dirty="0"/>
              <a:t> </a:t>
            </a:r>
            <a:r>
              <a:rPr lang="en-US" sz="4600" i="1" dirty="0">
                <a:solidFill>
                  <a:srgbClr val="FF0000"/>
                </a:solidFill>
              </a:rPr>
              <a:t>heart of the horizontal forecast problem, chaos, turbulence, etc.</a:t>
            </a:r>
          </a:p>
        </p:txBody>
      </p:sp>
    </p:spTree>
    <p:extLst>
      <p:ext uri="{BB962C8B-B14F-4D97-AF65-F5344CB8AC3E}">
        <p14:creationId xmlns:p14="http://schemas.microsoft.com/office/powerpoint/2010/main" val="3902246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643F7-22DB-D5A8-6304-9ACC31143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Vorticity instability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3F225-DF1A-1D77-FB2D-3FA383C39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38492"/>
            <a:ext cx="8229600" cy="4887672"/>
          </a:xfrm>
        </p:spPr>
        <p:txBody>
          <a:bodyPr/>
          <a:lstStyle/>
          <a:p>
            <a:r>
              <a:rPr lang="en-US"/>
              <a:t>A line or filament of vorticity within the interior of a fluid is unstable: waves grow, and then roll up into balls of vorticity. </a:t>
            </a:r>
            <a:r>
              <a:rPr lang="en-US">
                <a:hlinkClick r:id="rId2"/>
              </a:rPr>
              <a:t>Animation</a:t>
            </a:r>
            <a:endParaRPr lang="en-US"/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DEE539-3994-C12F-634D-89DE015D4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94" y="3521762"/>
            <a:ext cx="8657863" cy="2786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6A2C5-F7C0-CFA4-1082-91D8EAA2024A}"/>
              </a:ext>
            </a:extLst>
          </p:cNvPr>
          <p:cNvSpPr txBox="1"/>
          <p:nvPr/>
        </p:nvSpPr>
        <p:spPr>
          <a:xfrm>
            <a:off x="4120587" y="6398696"/>
            <a:ext cx="4768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Markowski and Richardson book 2011</a:t>
            </a:r>
          </a:p>
        </p:txBody>
      </p:sp>
    </p:spTree>
    <p:extLst>
      <p:ext uri="{BB962C8B-B14F-4D97-AF65-F5344CB8AC3E}">
        <p14:creationId xmlns:p14="http://schemas.microsoft.com/office/powerpoint/2010/main" val="2031479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643F7-22DB-D5A8-6304-9ACC31143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500"/>
            <a:ext cx="8229600" cy="1143000"/>
          </a:xfrm>
        </p:spPr>
        <p:txBody>
          <a:bodyPr/>
          <a:lstStyle/>
          <a:p>
            <a:r>
              <a:rPr lang="en-US"/>
              <a:t>Vorticity instability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3F225-DF1A-1D77-FB2D-3FA383C39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5719"/>
            <a:ext cx="8229600" cy="4525963"/>
          </a:xfrm>
        </p:spPr>
        <p:txBody>
          <a:bodyPr/>
          <a:lstStyle/>
          <a:p>
            <a:r>
              <a:rPr lang="en-US"/>
              <a:t>A line or filament of vorticity within a fluid is unstable: displacements grow w/ time. How?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3D88A-7B1D-18A6-92AB-29915E910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63" y="2175860"/>
            <a:ext cx="7042471" cy="46186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9D8928-C7BB-5DE2-89CF-0A8D5CA5B927}"/>
              </a:ext>
            </a:extLst>
          </p:cNvPr>
          <p:cNvSpPr txBox="1"/>
          <p:nvPr/>
        </p:nvSpPr>
        <p:spPr>
          <a:xfrm>
            <a:off x="7765890" y="5103674"/>
            <a:ext cx="13781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Markowski and Richardson book 2011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35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643F7-22DB-D5A8-6304-9ACC31143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500"/>
            <a:ext cx="8229600" cy="1143000"/>
          </a:xfrm>
        </p:spPr>
        <p:txBody>
          <a:bodyPr/>
          <a:lstStyle/>
          <a:p>
            <a:r>
              <a:rPr lang="en-US"/>
              <a:t>Vorticity instability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3F225-DF1A-1D77-FB2D-3FA383C39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5719"/>
            <a:ext cx="8229600" cy="4525963"/>
          </a:xfrm>
        </p:spPr>
        <p:txBody>
          <a:bodyPr/>
          <a:lstStyle/>
          <a:p>
            <a:r>
              <a:rPr lang="en-US"/>
              <a:t>Waves roll up into balls. How?</a:t>
            </a:r>
          </a:p>
          <a:p>
            <a:endParaRPr lang="en-US"/>
          </a:p>
          <a:p>
            <a:r>
              <a:rPr lang="en-US"/>
              <a:t>along-filament transport in finite amplitude waves:  </a:t>
            </a:r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D27E8C-1E94-1EA8-A791-3CB9C8A7F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8700"/>
            <a:ext cx="9144000" cy="354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15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2F2D-E0DD-2F4F-87E1-73CF8CED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Vorticity conservation: Absolute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05FE-2685-194A-A125-812B8EA0B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0186"/>
            <a:ext cx="8229600" cy="5240740"/>
          </a:xfrm>
        </p:spPr>
        <p:txBody>
          <a:bodyPr>
            <a:normAutofit fontScale="62500" lnSpcReduction="20000"/>
          </a:bodyPr>
          <a:lstStyle/>
          <a:p>
            <a:r>
              <a:rPr lang="en-US" sz="5800" dirty="0"/>
              <a:t>d/dt(</a:t>
            </a:r>
            <a:r>
              <a:rPr lang="en-US" sz="5800" dirty="0">
                <a:solidFill>
                  <a:srgbClr val="FF0000"/>
                </a:solidFill>
              </a:rPr>
              <a:t>absolute vorticity</a:t>
            </a:r>
            <a:r>
              <a:rPr lang="en-US" sz="5800" dirty="0"/>
              <a:t>) = 0 </a:t>
            </a:r>
            <a:endParaRPr lang="en-US" sz="38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so</a:t>
            </a:r>
          </a:p>
          <a:p>
            <a:pPr marL="457200" lvl="1" indent="0">
              <a:buNone/>
            </a:pPr>
            <a:r>
              <a:rPr lang="en-US" sz="5100" dirty="0"/>
              <a:t>d/</a:t>
            </a:r>
            <a:r>
              <a:rPr lang="en-US" sz="5100" dirty="0" err="1"/>
              <a:t>dt</a:t>
            </a:r>
            <a:r>
              <a:rPr lang="en-US" sz="5100" dirty="0"/>
              <a:t>(</a:t>
            </a:r>
            <a:r>
              <a:rPr lang="en-US" sz="5100" dirty="0">
                <a:solidFill>
                  <a:srgbClr val="FF0000"/>
                </a:solidFill>
              </a:rPr>
              <a:t>relative vorticity</a:t>
            </a:r>
            <a:r>
              <a:rPr lang="en-US" sz="5100" dirty="0"/>
              <a:t>)</a:t>
            </a:r>
            <a:r>
              <a:rPr lang="en-US" sz="4600" dirty="0"/>
              <a:t> = </a:t>
            </a:r>
            <a:r>
              <a:rPr lang="en-US" sz="5100" dirty="0"/>
              <a:t>-v ∂f/∂y</a:t>
            </a:r>
            <a:r>
              <a:rPr lang="en-US" sz="3400" i="1" dirty="0">
                <a:solidFill>
                  <a:srgbClr val="FF0000"/>
                </a:solidFill>
              </a:rPr>
              <a:t> 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5700" i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en-US" sz="5700" i="1" dirty="0">
                <a:solidFill>
                  <a:srgbClr val="FF0000"/>
                </a:solidFill>
              </a:rPr>
              <a:t>Rossby waves</a:t>
            </a:r>
          </a:p>
          <a:p>
            <a:pPr lvl="2"/>
            <a:r>
              <a:rPr lang="en-US" sz="4400" i="1" dirty="0"/>
              <a:t>westward</a:t>
            </a:r>
            <a:r>
              <a:rPr lang="en-US" sz="4400" dirty="0"/>
              <a:t> phase propagation speed </a:t>
            </a:r>
          </a:p>
          <a:p>
            <a:pPr lvl="2"/>
            <a:r>
              <a:rPr lang="en-US" sz="4400" i="1" dirty="0"/>
              <a:t>eastward</a:t>
            </a:r>
            <a:r>
              <a:rPr lang="en-US" sz="4400" dirty="0"/>
              <a:t> group (energy)  “  “ </a:t>
            </a:r>
          </a:p>
          <a:p>
            <a:pPr lvl="2"/>
            <a:r>
              <a:rPr lang="en-US" sz="4400" dirty="0"/>
              <a:t>both </a:t>
            </a:r>
            <a:r>
              <a:rPr lang="en-US" sz="4400" i="1" dirty="0"/>
              <a:t>proportional to wavelength</a:t>
            </a:r>
            <a:r>
              <a:rPr lang="en-US" sz="4400" i="1" baseline="30000" dirty="0"/>
              <a:t>2</a:t>
            </a:r>
            <a:r>
              <a:rPr lang="en-US" sz="4400" i="1" dirty="0"/>
              <a:t> </a:t>
            </a:r>
          </a:p>
          <a:p>
            <a:pPr lvl="3"/>
            <a:r>
              <a:rPr lang="en-US" sz="4000" dirty="0">
                <a:solidFill>
                  <a:srgbClr val="0070C0"/>
                </a:solidFill>
              </a:rPr>
              <a:t>Long waves </a:t>
            </a:r>
            <a:r>
              <a:rPr lang="en-US" sz="4000" dirty="0"/>
              <a:t>act as Rossby waves </a:t>
            </a:r>
          </a:p>
          <a:p>
            <a:pPr lvl="3"/>
            <a:r>
              <a:rPr lang="en-US" sz="4000" dirty="0">
                <a:solidFill>
                  <a:srgbClr val="0070C0"/>
                </a:solidFill>
              </a:rPr>
              <a:t>Short waves </a:t>
            </a:r>
            <a:r>
              <a:rPr lang="en-US" sz="4000" dirty="0"/>
              <a:t>are just advected vortices </a:t>
            </a:r>
          </a:p>
          <a:p>
            <a:pPr lvl="4"/>
            <a:r>
              <a:rPr lang="en-US" sz="4000" dirty="0"/>
              <a:t>(troughs=lows or ridges=highs) </a:t>
            </a:r>
          </a:p>
        </p:txBody>
      </p:sp>
    </p:spTree>
    <p:extLst>
      <p:ext uri="{BB962C8B-B14F-4D97-AF65-F5344CB8AC3E}">
        <p14:creationId xmlns:p14="http://schemas.microsoft.com/office/powerpoint/2010/main" val="34947465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24707" name="Text Box 3"/>
              <p:cNvSpPr txBox="1">
                <a:spLocks noChangeArrowheads="1"/>
              </p:cNvSpPr>
              <p:nvPr/>
            </p:nvSpPr>
            <p:spPr bwMode="auto">
              <a:xfrm>
                <a:off x="304800" y="1710813"/>
                <a:ext cx="8839200" cy="3152401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defTabSz="914400" eaLnBrk="0" fontAlgn="base" hangingPunct="0">
                  <a:spcBef>
                    <a:spcPct val="50000"/>
                  </a:spcBef>
                  <a:spcAft>
                    <a:spcPct val="0"/>
                  </a:spcAft>
                </a:pPr>
                <a:endParaRPr lang="en-US" sz="2400" dirty="0">
                  <a:solidFill>
                    <a:srgbClr val="000000"/>
                  </a:solidFill>
                </a:endParaRPr>
              </a:p>
              <a:p>
                <a:pPr marL="342900" indent="-342900" defTabSz="914400" eaLnBrk="0" fontAlgn="base" hangingPunct="0">
                  <a:spcBef>
                    <a:spcPct val="50000"/>
                  </a:spcBef>
                  <a:spcAft>
                    <a:spcPct val="0"/>
                  </a:spcAft>
                  <a:buFontTx/>
                  <a:buChar char="-"/>
                </a:pPr>
                <a:r>
                  <a:rPr lang="en-US" sz="2400" dirty="0">
                    <a:solidFill>
                      <a:srgbClr val="000000"/>
                    </a:solidFill>
                  </a:rPr>
                  <a:t>Rossby </a:t>
                </a:r>
                <a:r>
                  <a:rPr lang="en-US" sz="2400" i="1" dirty="0">
                    <a:solidFill>
                      <a:srgbClr val="FF0000"/>
                    </a:solidFill>
                  </a:rPr>
                  <a:t>wave packet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i="1" dirty="0">
                    <a:solidFill>
                      <a:srgbClr val="FF0000"/>
                    </a:solidFill>
                  </a:rPr>
                  <a:t>energy</a:t>
                </a:r>
                <a:r>
                  <a:rPr lang="en-US" sz="2400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>
                    <a:solidFill>
                      <a:srgbClr val="000000"/>
                    </a:solidFill>
                  </a:rPr>
                  <a:t>moves at the </a:t>
                </a:r>
                <a:r>
                  <a:rPr lang="en-US" sz="2400" dirty="0">
                    <a:solidFill>
                      <a:srgbClr val="FF0000"/>
                    </a:solidFill>
                  </a:rPr>
                  <a:t>GROUP velocity</a:t>
                </a:r>
                <a:endParaRPr lang="en-US" sz="2400" dirty="0">
                  <a:solidFill>
                    <a:srgbClr val="002060"/>
                  </a:solidFill>
                </a:endParaRPr>
              </a:p>
              <a:p>
                <a:pPr marL="342900" indent="-342900" defTabSz="914400" eaLnBrk="0" fontAlgn="base" hangingPunct="0">
                  <a:spcBef>
                    <a:spcPct val="50000"/>
                  </a:spcBef>
                  <a:spcAft>
                    <a:spcPct val="0"/>
                  </a:spcAft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𝜕𝜔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𝜕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2060"/>
                    </a:solidFill>
                  </a:rPr>
                  <a:t>  from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𝑈𝑘</m:t>
                    </m:r>
                    <m:r>
                      <a:rPr lang="en-US" sz="2400" b="0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den>
                    </m:f>
                  </m:oMath>
                </a14:m>
                <a:endParaRPr lang="en-US" sz="2400" dirty="0">
                  <a:solidFill>
                    <a:srgbClr val="002060"/>
                  </a:solidFill>
                </a:endParaRPr>
              </a:p>
              <a:p>
                <a:pPr marL="342900" indent="-342900" defTabSz="914400" eaLnBrk="0" fontAlgn="base" hangingPunct="0">
                  <a:spcBef>
                    <a:spcPct val="50000"/>
                  </a:spcBef>
                  <a:spcAft>
                    <a:spcPct val="0"/>
                  </a:spcAft>
                  <a:buFontTx/>
                  <a:buChar char="-"/>
                </a:pPr>
                <a:r>
                  <a:rPr lang="en-US" sz="2400" dirty="0">
                    <a:solidFill>
                      <a:srgbClr val="002060"/>
                    </a:solidFill>
                  </a:rPr>
                  <a:t> </a:t>
                </a:r>
                <a:r>
                  <a:rPr lang="en-US" sz="2400" dirty="0">
                    <a:solidFill>
                      <a:srgbClr val="FF0000"/>
                    </a:solidFill>
                  </a:rPr>
                  <a:t>eastward instead of westward</a:t>
                </a:r>
                <a:r>
                  <a:rPr lang="en-US" sz="2400" dirty="0">
                    <a:solidFill>
                      <a:schemeClr val="bg2"/>
                    </a:solidFill>
                  </a:rPr>
                  <a:t>, for Rossby waves.</a:t>
                </a:r>
                <a:endParaRPr lang="en-US" sz="2400" dirty="0">
                  <a:solidFill>
                    <a:srgbClr val="002060"/>
                  </a:solidFill>
                </a:endParaRPr>
              </a:p>
              <a:p>
                <a:pPr marL="342900" marR="0" lvl="0" indent="-342900" algn="l" defTabSz="914400" rtl="0" eaLnBrk="0" fontAlgn="base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Char char="-"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22470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4800" y="1710813"/>
                <a:ext cx="8839200" cy="3152401"/>
              </a:xfrm>
              <a:prstGeom prst="rect">
                <a:avLst/>
              </a:prstGeom>
              <a:blipFill>
                <a:blip r:embed="rId4"/>
                <a:stretch>
                  <a:fillRect l="-1006"/>
                </a:stretch>
              </a:blip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24708" name="Rectangle 4"/>
          <p:cNvSpPr>
            <a:spLocks noChangeArrowheads="1"/>
          </p:cNvSpPr>
          <p:nvPr/>
        </p:nvSpPr>
        <p:spPr bwMode="auto">
          <a:xfrm>
            <a:off x="609600" y="0"/>
            <a:ext cx="7772400" cy="533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Rossby Waves: phase vs. group velocity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CEB64C-1944-7542-8B13-B94F0F7DC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1200" y="4178758"/>
            <a:ext cx="2778519" cy="1014984"/>
          </a:xfrm>
          <a:prstGeom prst="rect">
            <a:avLst/>
          </a:prstGeom>
        </p:spPr>
      </p:pic>
      <p:graphicFrame>
        <p:nvGraphicFramePr>
          <p:cNvPr id="8" name="Object 5">
            <a:extLst>
              <a:ext uri="{FF2B5EF4-FFF2-40B4-BE49-F238E27FC236}">
                <a16:creationId xmlns:a16="http://schemas.microsoft.com/office/drawing/2014/main" id="{7ADA9EA8-1B84-0F42-9297-F7F54039F3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914400"/>
          <a:ext cx="2438400" cy="1206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850531" imgH="418918" progId="Equation.3">
                  <p:embed/>
                </p:oleObj>
              </mc:Choice>
              <mc:Fallback>
                <p:oleObj name="Equation" r:id="rId6" imgW="850531" imgH="418918" progId="Equation.3">
                  <p:embed/>
                  <p:pic>
                    <p:nvPicPr>
                      <p:cNvPr id="8" name="Object 5">
                        <a:extLst>
                          <a:ext uri="{FF2B5EF4-FFF2-40B4-BE49-F238E27FC236}">
                            <a16:creationId xmlns:a16="http://schemas.microsoft.com/office/drawing/2014/main" id="{7ADA9EA8-1B84-0F42-9297-F7F54039F3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914400"/>
                        <a:ext cx="2438400" cy="12060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1D3302A-BB91-E442-8AFE-BD28E412D8F8}"/>
              </a:ext>
            </a:extLst>
          </p:cNvPr>
          <p:cNvSpPr txBox="1"/>
          <p:nvPr/>
        </p:nvSpPr>
        <p:spPr>
          <a:xfrm>
            <a:off x="4328160" y="1325880"/>
            <a:ext cx="3760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this c is </a:t>
            </a:r>
            <a:r>
              <a:rPr lang="en-US" sz="2800" i="1" dirty="0">
                <a:solidFill>
                  <a:srgbClr val="0070C0"/>
                </a:solidFill>
              </a:rPr>
              <a:t>phase velocity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BD4250-05A6-3A4B-BF27-03CBC7F0227C}"/>
              </a:ext>
            </a:extLst>
          </p:cNvPr>
          <p:cNvSpPr txBox="1"/>
          <p:nvPr/>
        </p:nvSpPr>
        <p:spPr>
          <a:xfrm rot="17687981">
            <a:off x="3459616" y="5393430"/>
            <a:ext cx="17940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Note!! </a:t>
            </a:r>
            <a:r>
              <a:rPr lang="en-US" sz="3200" dirty="0">
                <a:solidFill>
                  <a:srgbClr val="C00000"/>
                </a:solidFill>
                <a:sym typeface="Wingdings" pitchFamily="2" charset="2"/>
              </a:rPr>
              <a:t></a:t>
            </a:r>
            <a:endParaRPr 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340774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850" name="Freeform 2"/>
          <p:cNvSpPr>
            <a:spLocks/>
          </p:cNvSpPr>
          <p:nvPr/>
        </p:nvSpPr>
        <p:spPr bwMode="auto">
          <a:xfrm>
            <a:off x="400050" y="1905000"/>
            <a:ext cx="8058150" cy="806450"/>
          </a:xfrm>
          <a:custGeom>
            <a:avLst/>
            <a:gdLst/>
            <a:ahLst/>
            <a:cxnLst>
              <a:cxn ang="0">
                <a:pos x="0" y="384"/>
              </a:cxn>
              <a:cxn ang="0">
                <a:pos x="156" y="384"/>
              </a:cxn>
              <a:cxn ang="0">
                <a:pos x="384" y="390"/>
              </a:cxn>
              <a:cxn ang="0">
                <a:pos x="522" y="384"/>
              </a:cxn>
              <a:cxn ang="0">
                <a:pos x="582" y="360"/>
              </a:cxn>
              <a:cxn ang="0">
                <a:pos x="702" y="276"/>
              </a:cxn>
              <a:cxn ang="0">
                <a:pos x="840" y="216"/>
              </a:cxn>
              <a:cxn ang="0">
                <a:pos x="960" y="234"/>
              </a:cxn>
              <a:cxn ang="0">
                <a:pos x="1036" y="296"/>
              </a:cxn>
              <a:cxn ang="0">
                <a:pos x="1103" y="364"/>
              </a:cxn>
              <a:cxn ang="0">
                <a:pos x="1200" y="456"/>
              </a:cxn>
              <a:cxn ang="0">
                <a:pos x="1350" y="504"/>
              </a:cxn>
              <a:cxn ang="0">
                <a:pos x="1488" y="480"/>
              </a:cxn>
              <a:cxn ang="0">
                <a:pos x="1622" y="380"/>
              </a:cxn>
              <a:cxn ang="0">
                <a:pos x="1692" y="282"/>
              </a:cxn>
              <a:cxn ang="0">
                <a:pos x="1752" y="204"/>
              </a:cxn>
              <a:cxn ang="0">
                <a:pos x="1829" y="108"/>
              </a:cxn>
              <a:cxn ang="0">
                <a:pos x="1933" y="28"/>
              </a:cxn>
              <a:cxn ang="0">
                <a:pos x="2056" y="4"/>
              </a:cxn>
              <a:cxn ang="0">
                <a:pos x="2188" y="52"/>
              </a:cxn>
              <a:cxn ang="0">
                <a:pos x="2273" y="148"/>
              </a:cxn>
              <a:cxn ang="0">
                <a:pos x="2365" y="286"/>
              </a:cxn>
              <a:cxn ang="0">
                <a:pos x="2452" y="412"/>
              </a:cxn>
              <a:cxn ang="0">
                <a:pos x="2538" y="474"/>
              </a:cxn>
              <a:cxn ang="0">
                <a:pos x="2634" y="504"/>
              </a:cxn>
              <a:cxn ang="0">
                <a:pos x="2724" y="498"/>
              </a:cxn>
              <a:cxn ang="0">
                <a:pos x="2802" y="456"/>
              </a:cxn>
              <a:cxn ang="0">
                <a:pos x="2862" y="390"/>
              </a:cxn>
              <a:cxn ang="0">
                <a:pos x="2924" y="332"/>
              </a:cxn>
              <a:cxn ang="0">
                <a:pos x="2994" y="276"/>
              </a:cxn>
              <a:cxn ang="0">
                <a:pos x="3096" y="258"/>
              </a:cxn>
              <a:cxn ang="0">
                <a:pos x="3204" y="306"/>
              </a:cxn>
              <a:cxn ang="0">
                <a:pos x="3320" y="388"/>
              </a:cxn>
              <a:cxn ang="0">
                <a:pos x="3462" y="390"/>
              </a:cxn>
              <a:cxn ang="0">
                <a:pos x="3660" y="388"/>
              </a:cxn>
              <a:cxn ang="0">
                <a:pos x="3852" y="390"/>
              </a:cxn>
              <a:cxn ang="0">
                <a:pos x="4113" y="388"/>
              </a:cxn>
              <a:cxn ang="0">
                <a:pos x="4396" y="388"/>
              </a:cxn>
              <a:cxn ang="0">
                <a:pos x="4680" y="388"/>
              </a:cxn>
              <a:cxn ang="0">
                <a:pos x="4849" y="388"/>
              </a:cxn>
              <a:cxn ang="0">
                <a:pos x="5076" y="388"/>
              </a:cxn>
            </a:cxnLst>
            <a:rect l="0" t="0" r="r" b="b"/>
            <a:pathLst>
              <a:path w="5076" h="508">
                <a:moveTo>
                  <a:pt x="0" y="384"/>
                </a:moveTo>
                <a:cubicBezTo>
                  <a:pt x="26" y="383"/>
                  <a:pt x="92" y="383"/>
                  <a:pt x="156" y="384"/>
                </a:cubicBezTo>
                <a:cubicBezTo>
                  <a:pt x="220" y="385"/>
                  <a:pt x="323" y="390"/>
                  <a:pt x="384" y="390"/>
                </a:cubicBezTo>
                <a:cubicBezTo>
                  <a:pt x="445" y="390"/>
                  <a:pt x="489" y="389"/>
                  <a:pt x="522" y="384"/>
                </a:cubicBezTo>
                <a:cubicBezTo>
                  <a:pt x="555" y="379"/>
                  <a:pt x="552" y="378"/>
                  <a:pt x="582" y="360"/>
                </a:cubicBezTo>
                <a:cubicBezTo>
                  <a:pt x="612" y="342"/>
                  <a:pt x="659" y="300"/>
                  <a:pt x="702" y="276"/>
                </a:cubicBezTo>
                <a:cubicBezTo>
                  <a:pt x="745" y="252"/>
                  <a:pt x="797" y="223"/>
                  <a:pt x="840" y="216"/>
                </a:cubicBezTo>
                <a:cubicBezTo>
                  <a:pt x="883" y="209"/>
                  <a:pt x="927" y="221"/>
                  <a:pt x="960" y="234"/>
                </a:cubicBezTo>
                <a:cubicBezTo>
                  <a:pt x="993" y="247"/>
                  <a:pt x="1012" y="274"/>
                  <a:pt x="1036" y="296"/>
                </a:cubicBezTo>
                <a:cubicBezTo>
                  <a:pt x="1060" y="318"/>
                  <a:pt x="1076" y="337"/>
                  <a:pt x="1103" y="364"/>
                </a:cubicBezTo>
                <a:cubicBezTo>
                  <a:pt x="1130" y="391"/>
                  <a:pt x="1159" y="433"/>
                  <a:pt x="1200" y="456"/>
                </a:cubicBezTo>
                <a:cubicBezTo>
                  <a:pt x="1241" y="479"/>
                  <a:pt x="1302" y="500"/>
                  <a:pt x="1350" y="504"/>
                </a:cubicBezTo>
                <a:cubicBezTo>
                  <a:pt x="1398" y="508"/>
                  <a:pt x="1443" y="501"/>
                  <a:pt x="1488" y="480"/>
                </a:cubicBezTo>
                <a:cubicBezTo>
                  <a:pt x="1533" y="459"/>
                  <a:pt x="1588" y="413"/>
                  <a:pt x="1622" y="380"/>
                </a:cubicBezTo>
                <a:cubicBezTo>
                  <a:pt x="1656" y="347"/>
                  <a:pt x="1670" y="311"/>
                  <a:pt x="1692" y="282"/>
                </a:cubicBezTo>
                <a:cubicBezTo>
                  <a:pt x="1714" y="253"/>
                  <a:pt x="1729" y="233"/>
                  <a:pt x="1752" y="204"/>
                </a:cubicBezTo>
                <a:cubicBezTo>
                  <a:pt x="1775" y="175"/>
                  <a:pt x="1799" y="137"/>
                  <a:pt x="1829" y="108"/>
                </a:cubicBezTo>
                <a:cubicBezTo>
                  <a:pt x="1859" y="79"/>
                  <a:pt x="1895" y="45"/>
                  <a:pt x="1933" y="28"/>
                </a:cubicBezTo>
                <a:cubicBezTo>
                  <a:pt x="1971" y="11"/>
                  <a:pt x="2013" y="0"/>
                  <a:pt x="2056" y="4"/>
                </a:cubicBezTo>
                <a:cubicBezTo>
                  <a:pt x="2098" y="8"/>
                  <a:pt x="2151" y="28"/>
                  <a:pt x="2188" y="52"/>
                </a:cubicBezTo>
                <a:cubicBezTo>
                  <a:pt x="2224" y="76"/>
                  <a:pt x="2243" y="109"/>
                  <a:pt x="2273" y="148"/>
                </a:cubicBezTo>
                <a:cubicBezTo>
                  <a:pt x="2302" y="187"/>
                  <a:pt x="2335" y="242"/>
                  <a:pt x="2365" y="286"/>
                </a:cubicBezTo>
                <a:cubicBezTo>
                  <a:pt x="2394" y="330"/>
                  <a:pt x="2423" y="381"/>
                  <a:pt x="2452" y="412"/>
                </a:cubicBezTo>
                <a:cubicBezTo>
                  <a:pt x="2481" y="443"/>
                  <a:pt x="2508" y="459"/>
                  <a:pt x="2538" y="474"/>
                </a:cubicBezTo>
                <a:cubicBezTo>
                  <a:pt x="2568" y="489"/>
                  <a:pt x="2603" y="500"/>
                  <a:pt x="2634" y="504"/>
                </a:cubicBezTo>
                <a:cubicBezTo>
                  <a:pt x="2665" y="508"/>
                  <a:pt x="2696" y="506"/>
                  <a:pt x="2724" y="498"/>
                </a:cubicBezTo>
                <a:cubicBezTo>
                  <a:pt x="2752" y="490"/>
                  <a:pt x="2779" y="474"/>
                  <a:pt x="2802" y="456"/>
                </a:cubicBezTo>
                <a:cubicBezTo>
                  <a:pt x="2825" y="438"/>
                  <a:pt x="2842" y="411"/>
                  <a:pt x="2862" y="390"/>
                </a:cubicBezTo>
                <a:cubicBezTo>
                  <a:pt x="2882" y="369"/>
                  <a:pt x="2902" y="351"/>
                  <a:pt x="2924" y="332"/>
                </a:cubicBezTo>
                <a:cubicBezTo>
                  <a:pt x="2946" y="313"/>
                  <a:pt x="2965" y="288"/>
                  <a:pt x="2994" y="276"/>
                </a:cubicBezTo>
                <a:cubicBezTo>
                  <a:pt x="3023" y="264"/>
                  <a:pt x="3061" y="253"/>
                  <a:pt x="3096" y="258"/>
                </a:cubicBezTo>
                <a:cubicBezTo>
                  <a:pt x="3131" y="263"/>
                  <a:pt x="3167" y="284"/>
                  <a:pt x="3204" y="306"/>
                </a:cubicBezTo>
                <a:cubicBezTo>
                  <a:pt x="3241" y="328"/>
                  <a:pt x="3277" y="374"/>
                  <a:pt x="3320" y="388"/>
                </a:cubicBezTo>
                <a:cubicBezTo>
                  <a:pt x="3363" y="402"/>
                  <a:pt x="3405" y="390"/>
                  <a:pt x="3462" y="390"/>
                </a:cubicBezTo>
                <a:cubicBezTo>
                  <a:pt x="3519" y="390"/>
                  <a:pt x="3595" y="388"/>
                  <a:pt x="3660" y="388"/>
                </a:cubicBezTo>
                <a:cubicBezTo>
                  <a:pt x="3725" y="388"/>
                  <a:pt x="3777" y="390"/>
                  <a:pt x="3852" y="390"/>
                </a:cubicBezTo>
                <a:cubicBezTo>
                  <a:pt x="3927" y="390"/>
                  <a:pt x="4022" y="388"/>
                  <a:pt x="4113" y="388"/>
                </a:cubicBezTo>
                <a:cubicBezTo>
                  <a:pt x="4204" y="388"/>
                  <a:pt x="4302" y="388"/>
                  <a:pt x="4396" y="388"/>
                </a:cubicBezTo>
                <a:cubicBezTo>
                  <a:pt x="4491" y="388"/>
                  <a:pt x="4604" y="388"/>
                  <a:pt x="4680" y="388"/>
                </a:cubicBezTo>
                <a:cubicBezTo>
                  <a:pt x="4755" y="388"/>
                  <a:pt x="4783" y="388"/>
                  <a:pt x="4849" y="388"/>
                </a:cubicBezTo>
                <a:cubicBezTo>
                  <a:pt x="4916" y="388"/>
                  <a:pt x="4996" y="388"/>
                  <a:pt x="5076" y="388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1" name="Line 3"/>
          <p:cNvSpPr>
            <a:spLocks noChangeShapeType="1"/>
          </p:cNvSpPr>
          <p:nvPr/>
        </p:nvSpPr>
        <p:spPr bwMode="auto">
          <a:xfrm>
            <a:off x="381000" y="2514600"/>
            <a:ext cx="80772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2" name="Freeform 4"/>
          <p:cNvSpPr>
            <a:spLocks/>
          </p:cNvSpPr>
          <p:nvPr/>
        </p:nvSpPr>
        <p:spPr bwMode="auto">
          <a:xfrm>
            <a:off x="400050" y="1447800"/>
            <a:ext cx="8058150" cy="806450"/>
          </a:xfrm>
          <a:custGeom>
            <a:avLst/>
            <a:gdLst/>
            <a:ahLst/>
            <a:cxnLst>
              <a:cxn ang="0">
                <a:pos x="0" y="384"/>
              </a:cxn>
              <a:cxn ang="0">
                <a:pos x="156" y="384"/>
              </a:cxn>
              <a:cxn ang="0">
                <a:pos x="384" y="390"/>
              </a:cxn>
              <a:cxn ang="0">
                <a:pos x="522" y="384"/>
              </a:cxn>
              <a:cxn ang="0">
                <a:pos x="582" y="360"/>
              </a:cxn>
              <a:cxn ang="0">
                <a:pos x="702" y="276"/>
              </a:cxn>
              <a:cxn ang="0">
                <a:pos x="840" y="216"/>
              </a:cxn>
              <a:cxn ang="0">
                <a:pos x="960" y="234"/>
              </a:cxn>
              <a:cxn ang="0">
                <a:pos x="1036" y="296"/>
              </a:cxn>
              <a:cxn ang="0">
                <a:pos x="1103" y="364"/>
              </a:cxn>
              <a:cxn ang="0">
                <a:pos x="1200" y="456"/>
              </a:cxn>
              <a:cxn ang="0">
                <a:pos x="1350" y="504"/>
              </a:cxn>
              <a:cxn ang="0">
                <a:pos x="1488" y="480"/>
              </a:cxn>
              <a:cxn ang="0">
                <a:pos x="1622" y="380"/>
              </a:cxn>
              <a:cxn ang="0">
                <a:pos x="1692" y="282"/>
              </a:cxn>
              <a:cxn ang="0">
                <a:pos x="1752" y="204"/>
              </a:cxn>
              <a:cxn ang="0">
                <a:pos x="1829" y="108"/>
              </a:cxn>
              <a:cxn ang="0">
                <a:pos x="1933" y="28"/>
              </a:cxn>
              <a:cxn ang="0">
                <a:pos x="2056" y="4"/>
              </a:cxn>
              <a:cxn ang="0">
                <a:pos x="2188" y="52"/>
              </a:cxn>
              <a:cxn ang="0">
                <a:pos x="2273" y="148"/>
              </a:cxn>
              <a:cxn ang="0">
                <a:pos x="2365" y="286"/>
              </a:cxn>
              <a:cxn ang="0">
                <a:pos x="2452" y="412"/>
              </a:cxn>
              <a:cxn ang="0">
                <a:pos x="2538" y="474"/>
              </a:cxn>
              <a:cxn ang="0">
                <a:pos x="2634" y="504"/>
              </a:cxn>
              <a:cxn ang="0">
                <a:pos x="2724" y="498"/>
              </a:cxn>
              <a:cxn ang="0">
                <a:pos x="2802" y="456"/>
              </a:cxn>
              <a:cxn ang="0">
                <a:pos x="2862" y="390"/>
              </a:cxn>
              <a:cxn ang="0">
                <a:pos x="2924" y="332"/>
              </a:cxn>
              <a:cxn ang="0">
                <a:pos x="2994" y="276"/>
              </a:cxn>
              <a:cxn ang="0">
                <a:pos x="3096" y="258"/>
              </a:cxn>
              <a:cxn ang="0">
                <a:pos x="3204" y="306"/>
              </a:cxn>
              <a:cxn ang="0">
                <a:pos x="3320" y="388"/>
              </a:cxn>
              <a:cxn ang="0">
                <a:pos x="3462" y="390"/>
              </a:cxn>
              <a:cxn ang="0">
                <a:pos x="3660" y="388"/>
              </a:cxn>
              <a:cxn ang="0">
                <a:pos x="3852" y="390"/>
              </a:cxn>
              <a:cxn ang="0">
                <a:pos x="4113" y="388"/>
              </a:cxn>
              <a:cxn ang="0">
                <a:pos x="4396" y="388"/>
              </a:cxn>
              <a:cxn ang="0">
                <a:pos x="4680" y="388"/>
              </a:cxn>
              <a:cxn ang="0">
                <a:pos x="4849" y="388"/>
              </a:cxn>
              <a:cxn ang="0">
                <a:pos x="5076" y="388"/>
              </a:cxn>
            </a:cxnLst>
            <a:rect l="0" t="0" r="r" b="b"/>
            <a:pathLst>
              <a:path w="5076" h="508">
                <a:moveTo>
                  <a:pt x="0" y="384"/>
                </a:moveTo>
                <a:cubicBezTo>
                  <a:pt x="26" y="383"/>
                  <a:pt x="92" y="383"/>
                  <a:pt x="156" y="384"/>
                </a:cubicBezTo>
                <a:cubicBezTo>
                  <a:pt x="220" y="385"/>
                  <a:pt x="323" y="390"/>
                  <a:pt x="384" y="390"/>
                </a:cubicBezTo>
                <a:cubicBezTo>
                  <a:pt x="445" y="390"/>
                  <a:pt x="489" y="389"/>
                  <a:pt x="522" y="384"/>
                </a:cubicBezTo>
                <a:cubicBezTo>
                  <a:pt x="555" y="379"/>
                  <a:pt x="552" y="378"/>
                  <a:pt x="582" y="360"/>
                </a:cubicBezTo>
                <a:cubicBezTo>
                  <a:pt x="612" y="342"/>
                  <a:pt x="659" y="300"/>
                  <a:pt x="702" y="276"/>
                </a:cubicBezTo>
                <a:cubicBezTo>
                  <a:pt x="745" y="252"/>
                  <a:pt x="797" y="223"/>
                  <a:pt x="840" y="216"/>
                </a:cubicBezTo>
                <a:cubicBezTo>
                  <a:pt x="883" y="209"/>
                  <a:pt x="927" y="221"/>
                  <a:pt x="960" y="234"/>
                </a:cubicBezTo>
                <a:cubicBezTo>
                  <a:pt x="993" y="247"/>
                  <a:pt x="1012" y="274"/>
                  <a:pt x="1036" y="296"/>
                </a:cubicBezTo>
                <a:cubicBezTo>
                  <a:pt x="1060" y="318"/>
                  <a:pt x="1076" y="337"/>
                  <a:pt x="1103" y="364"/>
                </a:cubicBezTo>
                <a:cubicBezTo>
                  <a:pt x="1130" y="391"/>
                  <a:pt x="1159" y="433"/>
                  <a:pt x="1200" y="456"/>
                </a:cubicBezTo>
                <a:cubicBezTo>
                  <a:pt x="1241" y="479"/>
                  <a:pt x="1302" y="500"/>
                  <a:pt x="1350" y="504"/>
                </a:cubicBezTo>
                <a:cubicBezTo>
                  <a:pt x="1398" y="508"/>
                  <a:pt x="1443" y="501"/>
                  <a:pt x="1488" y="480"/>
                </a:cubicBezTo>
                <a:cubicBezTo>
                  <a:pt x="1533" y="459"/>
                  <a:pt x="1588" y="413"/>
                  <a:pt x="1622" y="380"/>
                </a:cubicBezTo>
                <a:cubicBezTo>
                  <a:pt x="1656" y="347"/>
                  <a:pt x="1670" y="311"/>
                  <a:pt x="1692" y="282"/>
                </a:cubicBezTo>
                <a:cubicBezTo>
                  <a:pt x="1714" y="253"/>
                  <a:pt x="1729" y="233"/>
                  <a:pt x="1752" y="204"/>
                </a:cubicBezTo>
                <a:cubicBezTo>
                  <a:pt x="1775" y="175"/>
                  <a:pt x="1799" y="137"/>
                  <a:pt x="1829" y="108"/>
                </a:cubicBezTo>
                <a:cubicBezTo>
                  <a:pt x="1859" y="79"/>
                  <a:pt x="1895" y="45"/>
                  <a:pt x="1933" y="28"/>
                </a:cubicBezTo>
                <a:cubicBezTo>
                  <a:pt x="1971" y="11"/>
                  <a:pt x="2013" y="0"/>
                  <a:pt x="2056" y="4"/>
                </a:cubicBezTo>
                <a:cubicBezTo>
                  <a:pt x="2098" y="8"/>
                  <a:pt x="2151" y="28"/>
                  <a:pt x="2188" y="52"/>
                </a:cubicBezTo>
                <a:cubicBezTo>
                  <a:pt x="2224" y="76"/>
                  <a:pt x="2243" y="109"/>
                  <a:pt x="2273" y="148"/>
                </a:cubicBezTo>
                <a:cubicBezTo>
                  <a:pt x="2302" y="187"/>
                  <a:pt x="2335" y="242"/>
                  <a:pt x="2365" y="286"/>
                </a:cubicBezTo>
                <a:cubicBezTo>
                  <a:pt x="2394" y="330"/>
                  <a:pt x="2423" y="381"/>
                  <a:pt x="2452" y="412"/>
                </a:cubicBezTo>
                <a:cubicBezTo>
                  <a:pt x="2481" y="443"/>
                  <a:pt x="2508" y="459"/>
                  <a:pt x="2538" y="474"/>
                </a:cubicBezTo>
                <a:cubicBezTo>
                  <a:pt x="2568" y="489"/>
                  <a:pt x="2603" y="500"/>
                  <a:pt x="2634" y="504"/>
                </a:cubicBezTo>
                <a:cubicBezTo>
                  <a:pt x="2665" y="508"/>
                  <a:pt x="2696" y="506"/>
                  <a:pt x="2724" y="498"/>
                </a:cubicBezTo>
                <a:cubicBezTo>
                  <a:pt x="2752" y="490"/>
                  <a:pt x="2779" y="474"/>
                  <a:pt x="2802" y="456"/>
                </a:cubicBezTo>
                <a:cubicBezTo>
                  <a:pt x="2825" y="438"/>
                  <a:pt x="2842" y="411"/>
                  <a:pt x="2862" y="390"/>
                </a:cubicBezTo>
                <a:cubicBezTo>
                  <a:pt x="2882" y="369"/>
                  <a:pt x="2902" y="351"/>
                  <a:pt x="2924" y="332"/>
                </a:cubicBezTo>
                <a:cubicBezTo>
                  <a:pt x="2946" y="313"/>
                  <a:pt x="2965" y="288"/>
                  <a:pt x="2994" y="276"/>
                </a:cubicBezTo>
                <a:cubicBezTo>
                  <a:pt x="3023" y="264"/>
                  <a:pt x="3061" y="253"/>
                  <a:pt x="3096" y="258"/>
                </a:cubicBezTo>
                <a:cubicBezTo>
                  <a:pt x="3131" y="263"/>
                  <a:pt x="3167" y="284"/>
                  <a:pt x="3204" y="306"/>
                </a:cubicBezTo>
                <a:cubicBezTo>
                  <a:pt x="3241" y="328"/>
                  <a:pt x="3277" y="374"/>
                  <a:pt x="3320" y="388"/>
                </a:cubicBezTo>
                <a:cubicBezTo>
                  <a:pt x="3363" y="402"/>
                  <a:pt x="3405" y="390"/>
                  <a:pt x="3462" y="390"/>
                </a:cubicBezTo>
                <a:cubicBezTo>
                  <a:pt x="3519" y="390"/>
                  <a:pt x="3595" y="388"/>
                  <a:pt x="3660" y="388"/>
                </a:cubicBezTo>
                <a:cubicBezTo>
                  <a:pt x="3725" y="388"/>
                  <a:pt x="3777" y="390"/>
                  <a:pt x="3852" y="390"/>
                </a:cubicBezTo>
                <a:cubicBezTo>
                  <a:pt x="3927" y="390"/>
                  <a:pt x="4022" y="388"/>
                  <a:pt x="4113" y="388"/>
                </a:cubicBezTo>
                <a:cubicBezTo>
                  <a:pt x="4204" y="388"/>
                  <a:pt x="4302" y="388"/>
                  <a:pt x="4396" y="388"/>
                </a:cubicBezTo>
                <a:cubicBezTo>
                  <a:pt x="4491" y="388"/>
                  <a:pt x="4604" y="388"/>
                  <a:pt x="4680" y="388"/>
                </a:cubicBezTo>
                <a:cubicBezTo>
                  <a:pt x="4755" y="388"/>
                  <a:pt x="4783" y="388"/>
                  <a:pt x="4849" y="388"/>
                </a:cubicBezTo>
                <a:cubicBezTo>
                  <a:pt x="4916" y="388"/>
                  <a:pt x="4996" y="388"/>
                  <a:pt x="5076" y="388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3" name="Freeform 5"/>
          <p:cNvSpPr>
            <a:spLocks/>
          </p:cNvSpPr>
          <p:nvPr/>
        </p:nvSpPr>
        <p:spPr bwMode="auto">
          <a:xfrm>
            <a:off x="400050" y="2317750"/>
            <a:ext cx="8058150" cy="806450"/>
          </a:xfrm>
          <a:custGeom>
            <a:avLst/>
            <a:gdLst/>
            <a:ahLst/>
            <a:cxnLst>
              <a:cxn ang="0">
                <a:pos x="0" y="384"/>
              </a:cxn>
              <a:cxn ang="0">
                <a:pos x="156" y="384"/>
              </a:cxn>
              <a:cxn ang="0">
                <a:pos x="384" y="390"/>
              </a:cxn>
              <a:cxn ang="0">
                <a:pos x="522" y="384"/>
              </a:cxn>
              <a:cxn ang="0">
                <a:pos x="582" y="360"/>
              </a:cxn>
              <a:cxn ang="0">
                <a:pos x="702" y="276"/>
              </a:cxn>
              <a:cxn ang="0">
                <a:pos x="840" y="216"/>
              </a:cxn>
              <a:cxn ang="0">
                <a:pos x="960" y="234"/>
              </a:cxn>
              <a:cxn ang="0">
                <a:pos x="1036" y="296"/>
              </a:cxn>
              <a:cxn ang="0">
                <a:pos x="1103" y="364"/>
              </a:cxn>
              <a:cxn ang="0">
                <a:pos x="1200" y="456"/>
              </a:cxn>
              <a:cxn ang="0">
                <a:pos x="1350" y="504"/>
              </a:cxn>
              <a:cxn ang="0">
                <a:pos x="1488" y="480"/>
              </a:cxn>
              <a:cxn ang="0">
                <a:pos x="1622" y="380"/>
              </a:cxn>
              <a:cxn ang="0">
                <a:pos x="1692" y="282"/>
              </a:cxn>
              <a:cxn ang="0">
                <a:pos x="1752" y="204"/>
              </a:cxn>
              <a:cxn ang="0">
                <a:pos x="1829" y="108"/>
              </a:cxn>
              <a:cxn ang="0">
                <a:pos x="1933" y="28"/>
              </a:cxn>
              <a:cxn ang="0">
                <a:pos x="2056" y="4"/>
              </a:cxn>
              <a:cxn ang="0">
                <a:pos x="2188" y="52"/>
              </a:cxn>
              <a:cxn ang="0">
                <a:pos x="2273" y="148"/>
              </a:cxn>
              <a:cxn ang="0">
                <a:pos x="2365" y="286"/>
              </a:cxn>
              <a:cxn ang="0">
                <a:pos x="2452" y="412"/>
              </a:cxn>
              <a:cxn ang="0">
                <a:pos x="2538" y="474"/>
              </a:cxn>
              <a:cxn ang="0">
                <a:pos x="2634" y="504"/>
              </a:cxn>
              <a:cxn ang="0">
                <a:pos x="2724" y="498"/>
              </a:cxn>
              <a:cxn ang="0">
                <a:pos x="2802" y="456"/>
              </a:cxn>
              <a:cxn ang="0">
                <a:pos x="2862" y="390"/>
              </a:cxn>
              <a:cxn ang="0">
                <a:pos x="2924" y="332"/>
              </a:cxn>
              <a:cxn ang="0">
                <a:pos x="2994" y="276"/>
              </a:cxn>
              <a:cxn ang="0">
                <a:pos x="3096" y="258"/>
              </a:cxn>
              <a:cxn ang="0">
                <a:pos x="3204" y="306"/>
              </a:cxn>
              <a:cxn ang="0">
                <a:pos x="3320" y="388"/>
              </a:cxn>
              <a:cxn ang="0">
                <a:pos x="3462" y="390"/>
              </a:cxn>
              <a:cxn ang="0">
                <a:pos x="3660" y="388"/>
              </a:cxn>
              <a:cxn ang="0">
                <a:pos x="3852" y="390"/>
              </a:cxn>
              <a:cxn ang="0">
                <a:pos x="4113" y="388"/>
              </a:cxn>
              <a:cxn ang="0">
                <a:pos x="4396" y="388"/>
              </a:cxn>
              <a:cxn ang="0">
                <a:pos x="4680" y="388"/>
              </a:cxn>
              <a:cxn ang="0">
                <a:pos x="4849" y="388"/>
              </a:cxn>
              <a:cxn ang="0">
                <a:pos x="5076" y="388"/>
              </a:cxn>
            </a:cxnLst>
            <a:rect l="0" t="0" r="r" b="b"/>
            <a:pathLst>
              <a:path w="5076" h="508">
                <a:moveTo>
                  <a:pt x="0" y="384"/>
                </a:moveTo>
                <a:cubicBezTo>
                  <a:pt x="26" y="383"/>
                  <a:pt x="92" y="383"/>
                  <a:pt x="156" y="384"/>
                </a:cubicBezTo>
                <a:cubicBezTo>
                  <a:pt x="220" y="385"/>
                  <a:pt x="323" y="390"/>
                  <a:pt x="384" y="390"/>
                </a:cubicBezTo>
                <a:cubicBezTo>
                  <a:pt x="445" y="390"/>
                  <a:pt x="489" y="389"/>
                  <a:pt x="522" y="384"/>
                </a:cubicBezTo>
                <a:cubicBezTo>
                  <a:pt x="555" y="379"/>
                  <a:pt x="552" y="378"/>
                  <a:pt x="582" y="360"/>
                </a:cubicBezTo>
                <a:cubicBezTo>
                  <a:pt x="612" y="342"/>
                  <a:pt x="659" y="300"/>
                  <a:pt x="702" y="276"/>
                </a:cubicBezTo>
                <a:cubicBezTo>
                  <a:pt x="745" y="252"/>
                  <a:pt x="797" y="223"/>
                  <a:pt x="840" y="216"/>
                </a:cubicBezTo>
                <a:cubicBezTo>
                  <a:pt x="883" y="209"/>
                  <a:pt x="927" y="221"/>
                  <a:pt x="960" y="234"/>
                </a:cubicBezTo>
                <a:cubicBezTo>
                  <a:pt x="993" y="247"/>
                  <a:pt x="1012" y="274"/>
                  <a:pt x="1036" y="296"/>
                </a:cubicBezTo>
                <a:cubicBezTo>
                  <a:pt x="1060" y="318"/>
                  <a:pt x="1076" y="337"/>
                  <a:pt x="1103" y="364"/>
                </a:cubicBezTo>
                <a:cubicBezTo>
                  <a:pt x="1130" y="391"/>
                  <a:pt x="1159" y="433"/>
                  <a:pt x="1200" y="456"/>
                </a:cubicBezTo>
                <a:cubicBezTo>
                  <a:pt x="1241" y="479"/>
                  <a:pt x="1302" y="500"/>
                  <a:pt x="1350" y="504"/>
                </a:cubicBezTo>
                <a:cubicBezTo>
                  <a:pt x="1398" y="508"/>
                  <a:pt x="1443" y="501"/>
                  <a:pt x="1488" y="480"/>
                </a:cubicBezTo>
                <a:cubicBezTo>
                  <a:pt x="1533" y="459"/>
                  <a:pt x="1588" y="413"/>
                  <a:pt x="1622" y="380"/>
                </a:cubicBezTo>
                <a:cubicBezTo>
                  <a:pt x="1656" y="347"/>
                  <a:pt x="1670" y="311"/>
                  <a:pt x="1692" y="282"/>
                </a:cubicBezTo>
                <a:cubicBezTo>
                  <a:pt x="1714" y="253"/>
                  <a:pt x="1729" y="233"/>
                  <a:pt x="1752" y="204"/>
                </a:cubicBezTo>
                <a:cubicBezTo>
                  <a:pt x="1775" y="175"/>
                  <a:pt x="1799" y="137"/>
                  <a:pt x="1829" y="108"/>
                </a:cubicBezTo>
                <a:cubicBezTo>
                  <a:pt x="1859" y="79"/>
                  <a:pt x="1895" y="45"/>
                  <a:pt x="1933" y="28"/>
                </a:cubicBezTo>
                <a:cubicBezTo>
                  <a:pt x="1971" y="11"/>
                  <a:pt x="2013" y="0"/>
                  <a:pt x="2056" y="4"/>
                </a:cubicBezTo>
                <a:cubicBezTo>
                  <a:pt x="2098" y="8"/>
                  <a:pt x="2151" y="28"/>
                  <a:pt x="2188" y="52"/>
                </a:cubicBezTo>
                <a:cubicBezTo>
                  <a:pt x="2224" y="76"/>
                  <a:pt x="2243" y="109"/>
                  <a:pt x="2273" y="148"/>
                </a:cubicBezTo>
                <a:cubicBezTo>
                  <a:pt x="2302" y="187"/>
                  <a:pt x="2335" y="242"/>
                  <a:pt x="2365" y="286"/>
                </a:cubicBezTo>
                <a:cubicBezTo>
                  <a:pt x="2394" y="330"/>
                  <a:pt x="2423" y="381"/>
                  <a:pt x="2452" y="412"/>
                </a:cubicBezTo>
                <a:cubicBezTo>
                  <a:pt x="2481" y="443"/>
                  <a:pt x="2508" y="459"/>
                  <a:pt x="2538" y="474"/>
                </a:cubicBezTo>
                <a:cubicBezTo>
                  <a:pt x="2568" y="489"/>
                  <a:pt x="2603" y="500"/>
                  <a:pt x="2634" y="504"/>
                </a:cubicBezTo>
                <a:cubicBezTo>
                  <a:pt x="2665" y="508"/>
                  <a:pt x="2696" y="506"/>
                  <a:pt x="2724" y="498"/>
                </a:cubicBezTo>
                <a:cubicBezTo>
                  <a:pt x="2752" y="490"/>
                  <a:pt x="2779" y="474"/>
                  <a:pt x="2802" y="456"/>
                </a:cubicBezTo>
                <a:cubicBezTo>
                  <a:pt x="2825" y="438"/>
                  <a:pt x="2842" y="411"/>
                  <a:pt x="2862" y="390"/>
                </a:cubicBezTo>
                <a:cubicBezTo>
                  <a:pt x="2882" y="369"/>
                  <a:pt x="2902" y="351"/>
                  <a:pt x="2924" y="332"/>
                </a:cubicBezTo>
                <a:cubicBezTo>
                  <a:pt x="2946" y="313"/>
                  <a:pt x="2965" y="288"/>
                  <a:pt x="2994" y="276"/>
                </a:cubicBezTo>
                <a:cubicBezTo>
                  <a:pt x="3023" y="264"/>
                  <a:pt x="3061" y="253"/>
                  <a:pt x="3096" y="258"/>
                </a:cubicBezTo>
                <a:cubicBezTo>
                  <a:pt x="3131" y="263"/>
                  <a:pt x="3167" y="284"/>
                  <a:pt x="3204" y="306"/>
                </a:cubicBezTo>
                <a:cubicBezTo>
                  <a:pt x="3241" y="328"/>
                  <a:pt x="3277" y="374"/>
                  <a:pt x="3320" y="388"/>
                </a:cubicBezTo>
                <a:cubicBezTo>
                  <a:pt x="3363" y="402"/>
                  <a:pt x="3405" y="390"/>
                  <a:pt x="3462" y="390"/>
                </a:cubicBezTo>
                <a:cubicBezTo>
                  <a:pt x="3519" y="390"/>
                  <a:pt x="3595" y="388"/>
                  <a:pt x="3660" y="388"/>
                </a:cubicBezTo>
                <a:cubicBezTo>
                  <a:pt x="3725" y="388"/>
                  <a:pt x="3777" y="390"/>
                  <a:pt x="3852" y="390"/>
                </a:cubicBezTo>
                <a:cubicBezTo>
                  <a:pt x="3927" y="390"/>
                  <a:pt x="4022" y="388"/>
                  <a:pt x="4113" y="388"/>
                </a:cubicBezTo>
                <a:cubicBezTo>
                  <a:pt x="4204" y="388"/>
                  <a:pt x="4302" y="388"/>
                  <a:pt x="4396" y="388"/>
                </a:cubicBezTo>
                <a:cubicBezTo>
                  <a:pt x="4491" y="388"/>
                  <a:pt x="4604" y="388"/>
                  <a:pt x="4680" y="388"/>
                </a:cubicBezTo>
                <a:cubicBezTo>
                  <a:pt x="4755" y="388"/>
                  <a:pt x="4783" y="388"/>
                  <a:pt x="4849" y="388"/>
                </a:cubicBezTo>
                <a:cubicBezTo>
                  <a:pt x="4916" y="388"/>
                  <a:pt x="4996" y="388"/>
                  <a:pt x="5076" y="388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4" name="Line 6"/>
          <p:cNvSpPr>
            <a:spLocks noChangeShapeType="1"/>
          </p:cNvSpPr>
          <p:nvPr/>
        </p:nvSpPr>
        <p:spPr bwMode="auto">
          <a:xfrm>
            <a:off x="381000" y="2895600"/>
            <a:ext cx="80772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5" name="Line 7"/>
          <p:cNvSpPr>
            <a:spLocks noChangeShapeType="1"/>
          </p:cNvSpPr>
          <p:nvPr/>
        </p:nvSpPr>
        <p:spPr bwMode="auto">
          <a:xfrm>
            <a:off x="381000" y="2057400"/>
            <a:ext cx="80772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56" name="Rectangle 8"/>
          <p:cNvSpPr>
            <a:spLocks noChangeArrowheads="1"/>
          </p:cNvSpPr>
          <p:nvPr/>
        </p:nvSpPr>
        <p:spPr bwMode="auto">
          <a:xfrm>
            <a:off x="0" y="76200"/>
            <a:ext cx="9144000" cy="95410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Rossby wave group velocity energetics (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downstream development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):</a:t>
            </a:r>
          </a:p>
        </p:txBody>
      </p:sp>
      <p:sp>
        <p:nvSpPr>
          <p:cNvPr id="1230857" name="Rectangle 9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58" name="Object 10"/>
          <p:cNvGraphicFramePr>
            <a:graphicFrameLocks noChangeAspect="1"/>
          </p:cNvGraphicFramePr>
          <p:nvPr/>
        </p:nvGraphicFramePr>
        <p:xfrm>
          <a:off x="1447800" y="1106488"/>
          <a:ext cx="685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95085" imgH="241195" progId="Equation.3">
                  <p:embed/>
                </p:oleObj>
              </mc:Choice>
              <mc:Fallback>
                <p:oleObj name="Equation" r:id="rId2" imgW="495085" imgH="241195" progId="Equation.3">
                  <p:embed/>
                  <p:pic>
                    <p:nvPicPr>
                      <p:cNvPr id="1230858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1106488"/>
                        <a:ext cx="685800" cy="330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59" name="Rectangle 11"/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60" name="Object 12"/>
          <p:cNvGraphicFramePr>
            <a:graphicFrameLocks noChangeAspect="1"/>
          </p:cNvGraphicFramePr>
          <p:nvPr/>
        </p:nvGraphicFramePr>
        <p:xfrm>
          <a:off x="1447800" y="1447800"/>
          <a:ext cx="609600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18918" imgH="203112" progId="Equation.3">
                  <p:embed/>
                </p:oleObj>
              </mc:Choice>
              <mc:Fallback>
                <p:oleObj name="Equation" r:id="rId4" imgW="418918" imgH="203112" progId="Equation.3">
                  <p:embed/>
                  <p:pic>
                    <p:nvPicPr>
                      <p:cNvPr id="123086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1447800"/>
                        <a:ext cx="609600" cy="2905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61" name="Freeform 13"/>
          <p:cNvSpPr>
            <a:spLocks/>
          </p:cNvSpPr>
          <p:nvPr/>
        </p:nvSpPr>
        <p:spPr bwMode="auto">
          <a:xfrm>
            <a:off x="1460500" y="1976438"/>
            <a:ext cx="558800" cy="169862"/>
          </a:xfrm>
          <a:custGeom>
            <a:avLst/>
            <a:gdLst/>
            <a:ahLst/>
            <a:cxnLst>
              <a:cxn ang="0">
                <a:pos x="0" y="99"/>
              </a:cxn>
              <a:cxn ang="0">
                <a:pos x="88" y="27"/>
              </a:cxn>
              <a:cxn ang="0">
                <a:pos x="168" y="3"/>
              </a:cxn>
              <a:cxn ang="0">
                <a:pos x="256" y="43"/>
              </a:cxn>
              <a:cxn ang="0">
                <a:pos x="352" y="107"/>
              </a:cxn>
            </a:cxnLst>
            <a:rect l="0" t="0" r="r" b="b"/>
            <a:pathLst>
              <a:path w="352" h="107">
                <a:moveTo>
                  <a:pt x="0" y="99"/>
                </a:moveTo>
                <a:cubicBezTo>
                  <a:pt x="15" y="87"/>
                  <a:pt x="60" y="43"/>
                  <a:pt x="88" y="27"/>
                </a:cubicBezTo>
                <a:cubicBezTo>
                  <a:pt x="116" y="11"/>
                  <a:pt x="140" y="0"/>
                  <a:pt x="168" y="3"/>
                </a:cubicBezTo>
                <a:cubicBezTo>
                  <a:pt x="196" y="6"/>
                  <a:pt x="225" y="26"/>
                  <a:pt x="256" y="43"/>
                </a:cubicBezTo>
                <a:cubicBezTo>
                  <a:pt x="287" y="60"/>
                  <a:pt x="332" y="94"/>
                  <a:pt x="352" y="107"/>
                </a:cubicBezTo>
              </a:path>
            </a:pathLst>
          </a:custGeom>
          <a:noFill/>
          <a:ln w="381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2" name="Freeform 14"/>
          <p:cNvSpPr>
            <a:spLocks/>
          </p:cNvSpPr>
          <p:nvPr/>
        </p:nvSpPr>
        <p:spPr bwMode="auto">
          <a:xfrm>
            <a:off x="3340100" y="1676400"/>
            <a:ext cx="571500" cy="152400"/>
          </a:xfrm>
          <a:custGeom>
            <a:avLst/>
            <a:gdLst/>
            <a:ahLst/>
            <a:cxnLst>
              <a:cxn ang="0">
                <a:pos x="0" y="85"/>
              </a:cxn>
              <a:cxn ang="0">
                <a:pos x="80" y="21"/>
              </a:cxn>
              <a:cxn ang="0">
                <a:pos x="176" y="0"/>
              </a:cxn>
              <a:cxn ang="0">
                <a:pos x="280" y="21"/>
              </a:cxn>
              <a:cxn ang="0">
                <a:pos x="360" y="93"/>
              </a:cxn>
            </a:cxnLst>
            <a:rect l="0" t="0" r="r" b="b"/>
            <a:pathLst>
              <a:path w="360" h="93">
                <a:moveTo>
                  <a:pt x="0" y="85"/>
                </a:moveTo>
                <a:cubicBezTo>
                  <a:pt x="13" y="76"/>
                  <a:pt x="51" y="35"/>
                  <a:pt x="80" y="21"/>
                </a:cubicBezTo>
                <a:cubicBezTo>
                  <a:pt x="109" y="7"/>
                  <a:pt x="143" y="0"/>
                  <a:pt x="176" y="0"/>
                </a:cubicBezTo>
                <a:cubicBezTo>
                  <a:pt x="209" y="0"/>
                  <a:pt x="249" y="5"/>
                  <a:pt x="280" y="21"/>
                </a:cubicBezTo>
                <a:cubicBezTo>
                  <a:pt x="311" y="37"/>
                  <a:pt x="343" y="78"/>
                  <a:pt x="360" y="93"/>
                </a:cubicBezTo>
              </a:path>
            </a:pathLst>
          </a:custGeom>
          <a:noFill/>
          <a:ln w="762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3" name="Freeform 15"/>
          <p:cNvSpPr>
            <a:spLocks/>
          </p:cNvSpPr>
          <p:nvPr/>
        </p:nvSpPr>
        <p:spPr bwMode="auto">
          <a:xfrm>
            <a:off x="5003800" y="2058988"/>
            <a:ext cx="558800" cy="168275"/>
          </a:xfrm>
          <a:custGeom>
            <a:avLst/>
            <a:gdLst/>
            <a:ahLst/>
            <a:cxnLst>
              <a:cxn ang="0">
                <a:pos x="0" y="98"/>
              </a:cxn>
              <a:cxn ang="0">
                <a:pos x="80" y="31"/>
              </a:cxn>
              <a:cxn ang="0">
                <a:pos x="168" y="2"/>
              </a:cxn>
              <a:cxn ang="0">
                <a:pos x="256" y="42"/>
              </a:cxn>
              <a:cxn ang="0">
                <a:pos x="352" y="106"/>
              </a:cxn>
            </a:cxnLst>
            <a:rect l="0" t="0" r="r" b="b"/>
            <a:pathLst>
              <a:path w="352" h="106">
                <a:moveTo>
                  <a:pt x="0" y="98"/>
                </a:moveTo>
                <a:cubicBezTo>
                  <a:pt x="13" y="87"/>
                  <a:pt x="52" y="47"/>
                  <a:pt x="80" y="31"/>
                </a:cubicBezTo>
                <a:cubicBezTo>
                  <a:pt x="108" y="15"/>
                  <a:pt x="139" y="0"/>
                  <a:pt x="168" y="2"/>
                </a:cubicBezTo>
                <a:cubicBezTo>
                  <a:pt x="197" y="4"/>
                  <a:pt x="225" y="25"/>
                  <a:pt x="256" y="42"/>
                </a:cubicBezTo>
                <a:cubicBezTo>
                  <a:pt x="287" y="59"/>
                  <a:pt x="332" y="93"/>
                  <a:pt x="352" y="106"/>
                </a:cubicBezTo>
              </a:path>
            </a:pathLst>
          </a:custGeom>
          <a:noFill/>
          <a:ln w="381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4" name="Freeform 16"/>
          <p:cNvSpPr>
            <a:spLocks/>
          </p:cNvSpPr>
          <p:nvPr/>
        </p:nvSpPr>
        <p:spPr bwMode="auto">
          <a:xfrm>
            <a:off x="2273300" y="2744788"/>
            <a:ext cx="622300" cy="203200"/>
          </a:xfrm>
          <a:custGeom>
            <a:avLst/>
            <a:gdLst/>
            <a:ahLst/>
            <a:cxnLst>
              <a:cxn ang="0">
                <a:pos x="0" y="39"/>
              </a:cxn>
              <a:cxn ang="0">
                <a:pos x="88" y="103"/>
              </a:cxn>
              <a:cxn ang="0">
                <a:pos x="216" y="127"/>
              </a:cxn>
              <a:cxn ang="0">
                <a:pos x="304" y="95"/>
              </a:cxn>
              <a:cxn ang="0">
                <a:pos x="392" y="0"/>
              </a:cxn>
            </a:cxnLst>
            <a:rect l="0" t="0" r="r" b="b"/>
            <a:pathLst>
              <a:path w="392" h="128">
                <a:moveTo>
                  <a:pt x="0" y="39"/>
                </a:moveTo>
                <a:cubicBezTo>
                  <a:pt x="13" y="50"/>
                  <a:pt x="52" y="88"/>
                  <a:pt x="88" y="103"/>
                </a:cubicBezTo>
                <a:cubicBezTo>
                  <a:pt x="124" y="118"/>
                  <a:pt x="180" y="128"/>
                  <a:pt x="216" y="127"/>
                </a:cubicBezTo>
                <a:cubicBezTo>
                  <a:pt x="252" y="126"/>
                  <a:pt x="275" y="116"/>
                  <a:pt x="304" y="95"/>
                </a:cubicBezTo>
                <a:cubicBezTo>
                  <a:pt x="333" y="74"/>
                  <a:pt x="374" y="20"/>
                  <a:pt x="392" y="0"/>
                </a:cubicBezTo>
              </a:path>
            </a:pathLst>
          </a:custGeom>
          <a:noFill/>
          <a:ln w="57150" cap="flat" cmpd="sng">
            <a:solidFill>
              <a:srgbClr val="06942B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5" name="Freeform 17"/>
          <p:cNvSpPr>
            <a:spLocks/>
          </p:cNvSpPr>
          <p:nvPr/>
        </p:nvSpPr>
        <p:spPr bwMode="auto">
          <a:xfrm>
            <a:off x="4330700" y="2743200"/>
            <a:ext cx="622300" cy="203200"/>
          </a:xfrm>
          <a:custGeom>
            <a:avLst/>
            <a:gdLst/>
            <a:ahLst/>
            <a:cxnLst>
              <a:cxn ang="0">
                <a:pos x="0" y="39"/>
              </a:cxn>
              <a:cxn ang="0">
                <a:pos x="88" y="103"/>
              </a:cxn>
              <a:cxn ang="0">
                <a:pos x="216" y="127"/>
              </a:cxn>
              <a:cxn ang="0">
                <a:pos x="304" y="95"/>
              </a:cxn>
              <a:cxn ang="0">
                <a:pos x="392" y="0"/>
              </a:cxn>
            </a:cxnLst>
            <a:rect l="0" t="0" r="r" b="b"/>
            <a:pathLst>
              <a:path w="392" h="128">
                <a:moveTo>
                  <a:pt x="0" y="39"/>
                </a:moveTo>
                <a:cubicBezTo>
                  <a:pt x="13" y="50"/>
                  <a:pt x="52" y="88"/>
                  <a:pt x="88" y="103"/>
                </a:cubicBezTo>
                <a:cubicBezTo>
                  <a:pt x="124" y="118"/>
                  <a:pt x="180" y="128"/>
                  <a:pt x="216" y="127"/>
                </a:cubicBezTo>
                <a:cubicBezTo>
                  <a:pt x="252" y="126"/>
                  <a:pt x="275" y="116"/>
                  <a:pt x="304" y="95"/>
                </a:cubicBezTo>
                <a:cubicBezTo>
                  <a:pt x="333" y="74"/>
                  <a:pt x="374" y="20"/>
                  <a:pt x="392" y="0"/>
                </a:cubicBezTo>
              </a:path>
            </a:pathLst>
          </a:custGeom>
          <a:noFill/>
          <a:ln w="57150" cap="flat" cmpd="sng">
            <a:solidFill>
              <a:srgbClr val="06942B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6" name="Freeform 18"/>
          <p:cNvSpPr>
            <a:spLocks/>
          </p:cNvSpPr>
          <p:nvPr/>
        </p:nvSpPr>
        <p:spPr bwMode="auto">
          <a:xfrm>
            <a:off x="1498600" y="2420938"/>
            <a:ext cx="558800" cy="169862"/>
          </a:xfrm>
          <a:custGeom>
            <a:avLst/>
            <a:gdLst/>
            <a:ahLst/>
            <a:cxnLst>
              <a:cxn ang="0">
                <a:pos x="0" y="99"/>
              </a:cxn>
              <a:cxn ang="0">
                <a:pos x="104" y="27"/>
              </a:cxn>
              <a:cxn ang="0">
                <a:pos x="168" y="3"/>
              </a:cxn>
              <a:cxn ang="0">
                <a:pos x="256" y="43"/>
              </a:cxn>
              <a:cxn ang="0">
                <a:pos x="352" y="107"/>
              </a:cxn>
            </a:cxnLst>
            <a:rect l="0" t="0" r="r" b="b"/>
            <a:pathLst>
              <a:path w="352" h="107">
                <a:moveTo>
                  <a:pt x="0" y="99"/>
                </a:moveTo>
                <a:cubicBezTo>
                  <a:pt x="17" y="87"/>
                  <a:pt x="76" y="43"/>
                  <a:pt x="104" y="27"/>
                </a:cubicBezTo>
                <a:cubicBezTo>
                  <a:pt x="132" y="11"/>
                  <a:pt x="143" y="0"/>
                  <a:pt x="168" y="3"/>
                </a:cubicBezTo>
                <a:cubicBezTo>
                  <a:pt x="193" y="6"/>
                  <a:pt x="225" y="26"/>
                  <a:pt x="256" y="43"/>
                </a:cubicBezTo>
                <a:cubicBezTo>
                  <a:pt x="287" y="60"/>
                  <a:pt x="332" y="94"/>
                  <a:pt x="352" y="107"/>
                </a:cubicBezTo>
              </a:path>
            </a:pathLst>
          </a:custGeom>
          <a:noFill/>
          <a:ln w="381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7" name="Freeform 19"/>
          <p:cNvSpPr>
            <a:spLocks/>
          </p:cNvSpPr>
          <p:nvPr/>
        </p:nvSpPr>
        <p:spPr bwMode="auto">
          <a:xfrm>
            <a:off x="2286000" y="2286000"/>
            <a:ext cx="622300" cy="238125"/>
          </a:xfrm>
          <a:custGeom>
            <a:avLst/>
            <a:gdLst/>
            <a:ahLst/>
            <a:cxnLst>
              <a:cxn ang="0">
                <a:pos x="0" y="39"/>
              </a:cxn>
              <a:cxn ang="0">
                <a:pos x="88" y="103"/>
              </a:cxn>
              <a:cxn ang="0">
                <a:pos x="176" y="144"/>
              </a:cxn>
              <a:cxn ang="0">
                <a:pos x="232" y="136"/>
              </a:cxn>
              <a:cxn ang="0">
                <a:pos x="304" y="95"/>
              </a:cxn>
              <a:cxn ang="0">
                <a:pos x="392" y="0"/>
              </a:cxn>
            </a:cxnLst>
            <a:rect l="0" t="0" r="r" b="b"/>
            <a:pathLst>
              <a:path w="392" h="150">
                <a:moveTo>
                  <a:pt x="0" y="39"/>
                </a:moveTo>
                <a:cubicBezTo>
                  <a:pt x="13" y="50"/>
                  <a:pt x="59" y="86"/>
                  <a:pt x="88" y="103"/>
                </a:cubicBezTo>
                <a:cubicBezTo>
                  <a:pt x="117" y="120"/>
                  <a:pt x="152" y="138"/>
                  <a:pt x="176" y="144"/>
                </a:cubicBezTo>
                <a:cubicBezTo>
                  <a:pt x="200" y="150"/>
                  <a:pt x="211" y="144"/>
                  <a:pt x="232" y="136"/>
                </a:cubicBezTo>
                <a:cubicBezTo>
                  <a:pt x="253" y="128"/>
                  <a:pt x="277" y="118"/>
                  <a:pt x="304" y="95"/>
                </a:cubicBezTo>
                <a:cubicBezTo>
                  <a:pt x="331" y="72"/>
                  <a:pt x="374" y="20"/>
                  <a:pt x="392" y="0"/>
                </a:cubicBezTo>
              </a:path>
            </a:pathLst>
          </a:custGeom>
          <a:noFill/>
          <a:ln w="57150" cap="flat" cmpd="sng">
            <a:solidFill>
              <a:srgbClr val="06942B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8" name="Freeform 20"/>
          <p:cNvSpPr>
            <a:spLocks/>
          </p:cNvSpPr>
          <p:nvPr/>
        </p:nvSpPr>
        <p:spPr bwMode="auto">
          <a:xfrm>
            <a:off x="4305300" y="2324100"/>
            <a:ext cx="584200" cy="2159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2" y="79"/>
              </a:cxn>
              <a:cxn ang="0">
                <a:pos x="152" y="128"/>
              </a:cxn>
              <a:cxn ang="0">
                <a:pos x="272" y="120"/>
              </a:cxn>
              <a:cxn ang="0">
                <a:pos x="368" y="32"/>
              </a:cxn>
            </a:cxnLst>
            <a:rect l="0" t="0" r="r" b="b"/>
            <a:pathLst>
              <a:path w="368" h="136">
                <a:moveTo>
                  <a:pt x="0" y="0"/>
                </a:moveTo>
                <a:cubicBezTo>
                  <a:pt x="10" y="12"/>
                  <a:pt x="37" y="58"/>
                  <a:pt x="62" y="79"/>
                </a:cubicBezTo>
                <a:cubicBezTo>
                  <a:pt x="87" y="100"/>
                  <a:pt x="117" y="121"/>
                  <a:pt x="152" y="128"/>
                </a:cubicBezTo>
                <a:cubicBezTo>
                  <a:pt x="187" y="135"/>
                  <a:pt x="236" y="136"/>
                  <a:pt x="272" y="120"/>
                </a:cubicBezTo>
                <a:cubicBezTo>
                  <a:pt x="308" y="104"/>
                  <a:pt x="348" y="50"/>
                  <a:pt x="368" y="32"/>
                </a:cubicBezTo>
              </a:path>
            </a:pathLst>
          </a:custGeom>
          <a:noFill/>
          <a:ln w="57150" cap="flat" cmpd="sng">
            <a:solidFill>
              <a:srgbClr val="06942B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69" name="Freeform 21"/>
          <p:cNvSpPr>
            <a:spLocks/>
          </p:cNvSpPr>
          <p:nvPr/>
        </p:nvSpPr>
        <p:spPr bwMode="auto">
          <a:xfrm>
            <a:off x="3352800" y="2133600"/>
            <a:ext cx="571500" cy="152400"/>
          </a:xfrm>
          <a:custGeom>
            <a:avLst/>
            <a:gdLst/>
            <a:ahLst/>
            <a:cxnLst>
              <a:cxn ang="0">
                <a:pos x="0" y="85"/>
              </a:cxn>
              <a:cxn ang="0">
                <a:pos x="80" y="21"/>
              </a:cxn>
              <a:cxn ang="0">
                <a:pos x="176" y="0"/>
              </a:cxn>
              <a:cxn ang="0">
                <a:pos x="280" y="21"/>
              </a:cxn>
              <a:cxn ang="0">
                <a:pos x="360" y="93"/>
              </a:cxn>
            </a:cxnLst>
            <a:rect l="0" t="0" r="r" b="b"/>
            <a:pathLst>
              <a:path w="360" h="93">
                <a:moveTo>
                  <a:pt x="0" y="85"/>
                </a:moveTo>
                <a:cubicBezTo>
                  <a:pt x="13" y="76"/>
                  <a:pt x="51" y="35"/>
                  <a:pt x="80" y="21"/>
                </a:cubicBezTo>
                <a:cubicBezTo>
                  <a:pt x="109" y="7"/>
                  <a:pt x="143" y="0"/>
                  <a:pt x="176" y="0"/>
                </a:cubicBezTo>
                <a:cubicBezTo>
                  <a:pt x="209" y="0"/>
                  <a:pt x="249" y="5"/>
                  <a:pt x="280" y="21"/>
                </a:cubicBezTo>
                <a:cubicBezTo>
                  <a:pt x="311" y="37"/>
                  <a:pt x="343" y="78"/>
                  <a:pt x="360" y="93"/>
                </a:cubicBezTo>
              </a:path>
            </a:pathLst>
          </a:custGeom>
          <a:noFill/>
          <a:ln w="762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0" name="Freeform 22"/>
          <p:cNvSpPr>
            <a:spLocks/>
          </p:cNvSpPr>
          <p:nvPr/>
        </p:nvSpPr>
        <p:spPr bwMode="auto">
          <a:xfrm>
            <a:off x="5029200" y="2497138"/>
            <a:ext cx="558800" cy="169862"/>
          </a:xfrm>
          <a:custGeom>
            <a:avLst/>
            <a:gdLst/>
            <a:ahLst/>
            <a:cxnLst>
              <a:cxn ang="0">
                <a:pos x="0" y="99"/>
              </a:cxn>
              <a:cxn ang="0">
                <a:pos x="104" y="27"/>
              </a:cxn>
              <a:cxn ang="0">
                <a:pos x="168" y="3"/>
              </a:cxn>
              <a:cxn ang="0">
                <a:pos x="256" y="43"/>
              </a:cxn>
              <a:cxn ang="0">
                <a:pos x="352" y="107"/>
              </a:cxn>
            </a:cxnLst>
            <a:rect l="0" t="0" r="r" b="b"/>
            <a:pathLst>
              <a:path w="352" h="107">
                <a:moveTo>
                  <a:pt x="0" y="99"/>
                </a:moveTo>
                <a:cubicBezTo>
                  <a:pt x="17" y="87"/>
                  <a:pt x="76" y="43"/>
                  <a:pt x="104" y="27"/>
                </a:cubicBezTo>
                <a:cubicBezTo>
                  <a:pt x="132" y="11"/>
                  <a:pt x="143" y="0"/>
                  <a:pt x="168" y="3"/>
                </a:cubicBezTo>
                <a:cubicBezTo>
                  <a:pt x="193" y="6"/>
                  <a:pt x="225" y="26"/>
                  <a:pt x="256" y="43"/>
                </a:cubicBezTo>
                <a:cubicBezTo>
                  <a:pt x="287" y="60"/>
                  <a:pt x="332" y="94"/>
                  <a:pt x="352" y="107"/>
                </a:cubicBezTo>
              </a:path>
            </a:pathLst>
          </a:custGeom>
          <a:noFill/>
          <a:ln w="38100" cap="flat" cmpd="sng">
            <a:solidFill>
              <a:srgbClr val="06942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1" name="Line 23"/>
          <p:cNvSpPr>
            <a:spLocks noChangeShapeType="1"/>
          </p:cNvSpPr>
          <p:nvPr/>
        </p:nvSpPr>
        <p:spPr bwMode="auto">
          <a:xfrm>
            <a:off x="3200400" y="5029200"/>
            <a:ext cx="609600" cy="0"/>
          </a:xfrm>
          <a:prstGeom prst="line">
            <a:avLst/>
          </a:prstGeom>
          <a:noFill/>
          <a:ln w="76200">
            <a:solidFill>
              <a:srgbClr val="06942B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72" name="Object 24"/>
          <p:cNvGraphicFramePr>
            <a:graphicFrameLocks noChangeAspect="1"/>
          </p:cNvGraphicFramePr>
          <p:nvPr/>
        </p:nvGraphicFramePr>
        <p:xfrm>
          <a:off x="4267200" y="4724400"/>
          <a:ext cx="50958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28600" imgH="241300" progId="Equation.3">
                  <p:embed/>
                </p:oleObj>
              </mc:Choice>
              <mc:Fallback>
                <p:oleObj name="Equation" r:id="rId6" imgW="228600" imgH="241300" progId="Equation.3">
                  <p:embed/>
                  <p:pic>
                    <p:nvPicPr>
                      <p:cNvPr id="1230872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4724400"/>
                        <a:ext cx="509588" cy="533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73" name="Oval 25"/>
          <p:cNvSpPr>
            <a:spLocks noChangeArrowheads="1"/>
          </p:cNvSpPr>
          <p:nvPr/>
        </p:nvSpPr>
        <p:spPr bwMode="auto">
          <a:xfrm>
            <a:off x="1524000" y="1752600"/>
            <a:ext cx="533400" cy="1219200"/>
          </a:xfrm>
          <a:prstGeom prst="ellipse">
            <a:avLst/>
          </a:prstGeom>
          <a:solidFill>
            <a:srgbClr val="FFFF00">
              <a:alpha val="50999"/>
            </a:srgb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4" name="Oval 26"/>
          <p:cNvSpPr>
            <a:spLocks noChangeArrowheads="1"/>
          </p:cNvSpPr>
          <p:nvPr/>
        </p:nvSpPr>
        <p:spPr bwMode="auto">
          <a:xfrm>
            <a:off x="3276600" y="5334000"/>
            <a:ext cx="533400" cy="457200"/>
          </a:xfrm>
          <a:prstGeom prst="ellipse">
            <a:avLst/>
          </a:prstGeom>
          <a:solidFill>
            <a:srgbClr val="FFFF00">
              <a:alpha val="50999"/>
            </a:srgb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75" name="Object 27"/>
          <p:cNvGraphicFramePr>
            <a:graphicFrameLocks noChangeAspect="1"/>
          </p:cNvGraphicFramePr>
          <p:nvPr/>
        </p:nvGraphicFramePr>
        <p:xfrm>
          <a:off x="4343400" y="5257800"/>
          <a:ext cx="366713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64957" imgH="203024" progId="Equation.3">
                  <p:embed/>
                </p:oleObj>
              </mc:Choice>
              <mc:Fallback>
                <p:oleObj name="Equation" r:id="rId8" imgW="164957" imgH="203024" progId="Equation.3">
                  <p:embed/>
                  <p:pic>
                    <p:nvPicPr>
                      <p:cNvPr id="1230875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5257800"/>
                        <a:ext cx="366713" cy="4492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76" name="Oval 28"/>
          <p:cNvSpPr>
            <a:spLocks noChangeArrowheads="1"/>
          </p:cNvSpPr>
          <p:nvPr/>
        </p:nvSpPr>
        <p:spPr bwMode="auto">
          <a:xfrm>
            <a:off x="5029200" y="1752600"/>
            <a:ext cx="533400" cy="1219200"/>
          </a:xfrm>
          <a:prstGeom prst="ellipse">
            <a:avLst/>
          </a:prstGeom>
          <a:solidFill>
            <a:srgbClr val="FFFF00">
              <a:alpha val="50999"/>
            </a:srgb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7" name="Oval 29"/>
          <p:cNvSpPr>
            <a:spLocks noChangeArrowheads="1"/>
          </p:cNvSpPr>
          <p:nvPr/>
        </p:nvSpPr>
        <p:spPr bwMode="auto">
          <a:xfrm>
            <a:off x="3200400" y="1371600"/>
            <a:ext cx="838200" cy="1600200"/>
          </a:xfrm>
          <a:prstGeom prst="ellipse">
            <a:avLst/>
          </a:prstGeom>
          <a:solidFill>
            <a:srgbClr val="FFFF00">
              <a:alpha val="50999"/>
            </a:srgb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8" name="Oval 30"/>
          <p:cNvSpPr>
            <a:spLocks noChangeArrowheads="1"/>
          </p:cNvSpPr>
          <p:nvPr/>
        </p:nvSpPr>
        <p:spPr bwMode="auto">
          <a:xfrm>
            <a:off x="2286000" y="1981200"/>
            <a:ext cx="685800" cy="1295400"/>
          </a:xfrm>
          <a:prstGeom prst="ellipse">
            <a:avLst/>
          </a:prstGeom>
          <a:solidFill>
            <a:schemeClr val="bg1">
              <a:alpha val="50999"/>
            </a:scheme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79" name="Oval 31"/>
          <p:cNvSpPr>
            <a:spLocks noChangeArrowheads="1"/>
          </p:cNvSpPr>
          <p:nvPr/>
        </p:nvSpPr>
        <p:spPr bwMode="auto">
          <a:xfrm>
            <a:off x="4267200" y="1981200"/>
            <a:ext cx="685800" cy="1295400"/>
          </a:xfrm>
          <a:prstGeom prst="ellipse">
            <a:avLst/>
          </a:prstGeom>
          <a:solidFill>
            <a:schemeClr val="bg1">
              <a:alpha val="50999"/>
            </a:scheme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0" name="Line 32"/>
          <p:cNvSpPr>
            <a:spLocks noChangeShapeType="1"/>
          </p:cNvSpPr>
          <p:nvPr/>
        </p:nvSpPr>
        <p:spPr bwMode="auto">
          <a:xfrm>
            <a:off x="3200400" y="4572000"/>
            <a:ext cx="60960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1" name="Text Box 33"/>
          <p:cNvSpPr txBox="1">
            <a:spLocks noChangeArrowheads="1"/>
          </p:cNvSpPr>
          <p:nvPr/>
        </p:nvSpPr>
        <p:spPr bwMode="auto">
          <a:xfrm>
            <a:off x="3702676" y="4356279"/>
            <a:ext cx="16764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Energy flux</a:t>
            </a:r>
          </a:p>
        </p:txBody>
      </p:sp>
      <p:sp>
        <p:nvSpPr>
          <p:cNvPr id="1230882" name="Line 34"/>
          <p:cNvSpPr>
            <a:spLocks noChangeShapeType="1"/>
          </p:cNvSpPr>
          <p:nvPr/>
        </p:nvSpPr>
        <p:spPr bwMode="auto">
          <a:xfrm>
            <a:off x="1524000" y="2362200"/>
            <a:ext cx="4572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3" name="Line 35"/>
          <p:cNvSpPr>
            <a:spLocks noChangeShapeType="1"/>
          </p:cNvSpPr>
          <p:nvPr/>
        </p:nvSpPr>
        <p:spPr bwMode="auto">
          <a:xfrm>
            <a:off x="2286000" y="2590800"/>
            <a:ext cx="6096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4" name="Line 36"/>
          <p:cNvSpPr>
            <a:spLocks noChangeShapeType="1"/>
          </p:cNvSpPr>
          <p:nvPr/>
        </p:nvSpPr>
        <p:spPr bwMode="auto">
          <a:xfrm>
            <a:off x="3200400" y="2209800"/>
            <a:ext cx="91440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5" name="Line 37"/>
          <p:cNvSpPr>
            <a:spLocks noChangeShapeType="1"/>
          </p:cNvSpPr>
          <p:nvPr/>
        </p:nvSpPr>
        <p:spPr bwMode="auto">
          <a:xfrm>
            <a:off x="4267200" y="2590800"/>
            <a:ext cx="6096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886" name="Line 38"/>
          <p:cNvSpPr>
            <a:spLocks noChangeShapeType="1"/>
          </p:cNvSpPr>
          <p:nvPr/>
        </p:nvSpPr>
        <p:spPr bwMode="auto">
          <a:xfrm>
            <a:off x="5105400" y="2362200"/>
            <a:ext cx="4572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87" name="Object 39"/>
          <p:cNvGraphicFramePr>
            <a:graphicFrameLocks noChangeAspect="1"/>
          </p:cNvGraphicFramePr>
          <p:nvPr/>
        </p:nvGraphicFramePr>
        <p:xfrm>
          <a:off x="2286000" y="3327400"/>
          <a:ext cx="685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495085" imgH="241195" progId="Equation.3">
                  <p:embed/>
                </p:oleObj>
              </mc:Choice>
              <mc:Fallback>
                <p:oleObj name="Equation" r:id="rId10" imgW="495085" imgH="241195" progId="Equation.3">
                  <p:embed/>
                  <p:pic>
                    <p:nvPicPr>
                      <p:cNvPr id="1230887" name="Object 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3327400"/>
                        <a:ext cx="685800" cy="330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88" name="Object 40"/>
          <p:cNvGraphicFramePr>
            <a:graphicFrameLocks noChangeAspect="1"/>
          </p:cNvGraphicFramePr>
          <p:nvPr/>
        </p:nvGraphicFramePr>
        <p:xfrm>
          <a:off x="2286000" y="3671888"/>
          <a:ext cx="609600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418918" imgH="203112" progId="Equation.3">
                  <p:embed/>
                </p:oleObj>
              </mc:Choice>
              <mc:Fallback>
                <p:oleObj name="Equation" r:id="rId12" imgW="418918" imgH="203112" progId="Equation.3">
                  <p:embed/>
                  <p:pic>
                    <p:nvPicPr>
                      <p:cNvPr id="1230888" name="Object 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3671888"/>
                        <a:ext cx="609600" cy="290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89" name="Object 41"/>
          <p:cNvGraphicFramePr>
            <a:graphicFrameLocks noChangeAspect="1"/>
          </p:cNvGraphicFramePr>
          <p:nvPr/>
        </p:nvGraphicFramePr>
        <p:xfrm>
          <a:off x="3140075" y="685800"/>
          <a:ext cx="808038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583947" imgH="241195" progId="Equation.3">
                  <p:embed/>
                </p:oleObj>
              </mc:Choice>
              <mc:Fallback>
                <p:oleObj name="Equation" r:id="rId14" imgW="583947" imgH="241195" progId="Equation.3">
                  <p:embed/>
                  <p:pic>
                    <p:nvPicPr>
                      <p:cNvPr id="1230889" name="Object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0075" y="685800"/>
                        <a:ext cx="808038" cy="330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90" name="Object 42"/>
          <p:cNvGraphicFramePr>
            <a:graphicFrameLocks noChangeAspect="1"/>
          </p:cNvGraphicFramePr>
          <p:nvPr/>
        </p:nvGraphicFramePr>
        <p:xfrm>
          <a:off x="3213100" y="1066800"/>
          <a:ext cx="738188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507780" imgH="203112" progId="Equation.3">
                  <p:embed/>
                </p:oleObj>
              </mc:Choice>
              <mc:Fallback>
                <p:oleObj name="Equation" r:id="rId16" imgW="507780" imgH="203112" progId="Equation.3">
                  <p:embed/>
                  <p:pic>
                    <p:nvPicPr>
                      <p:cNvPr id="1230890" name="Object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3100" y="1066800"/>
                        <a:ext cx="738188" cy="2905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91" name="Object 43"/>
          <p:cNvGraphicFramePr>
            <a:graphicFrameLocks noChangeAspect="1"/>
          </p:cNvGraphicFramePr>
          <p:nvPr/>
        </p:nvGraphicFramePr>
        <p:xfrm>
          <a:off x="4267200" y="3276600"/>
          <a:ext cx="685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495085" imgH="241195" progId="Equation.3">
                  <p:embed/>
                </p:oleObj>
              </mc:Choice>
              <mc:Fallback>
                <p:oleObj name="Equation" r:id="rId18" imgW="495085" imgH="241195" progId="Equation.3">
                  <p:embed/>
                  <p:pic>
                    <p:nvPicPr>
                      <p:cNvPr id="1230891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3276600"/>
                        <a:ext cx="685800" cy="330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92" name="Object 44"/>
          <p:cNvGraphicFramePr>
            <a:graphicFrameLocks noChangeAspect="1"/>
          </p:cNvGraphicFramePr>
          <p:nvPr/>
        </p:nvGraphicFramePr>
        <p:xfrm>
          <a:off x="4267200" y="3621088"/>
          <a:ext cx="609600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0" imgW="418918" imgH="203112" progId="Equation.3">
                  <p:embed/>
                </p:oleObj>
              </mc:Choice>
              <mc:Fallback>
                <p:oleObj name="Equation" r:id="rId20" imgW="418918" imgH="203112" progId="Equation.3">
                  <p:embed/>
                  <p:pic>
                    <p:nvPicPr>
                      <p:cNvPr id="1230892" name="Object 4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3621088"/>
                        <a:ext cx="609600" cy="290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93" name="Object 45"/>
          <p:cNvGraphicFramePr>
            <a:graphicFrameLocks noChangeAspect="1"/>
          </p:cNvGraphicFramePr>
          <p:nvPr/>
        </p:nvGraphicFramePr>
        <p:xfrm>
          <a:off x="5105400" y="1143000"/>
          <a:ext cx="6858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2" imgW="495085" imgH="241195" progId="Equation.3">
                  <p:embed/>
                </p:oleObj>
              </mc:Choice>
              <mc:Fallback>
                <p:oleObj name="Equation" r:id="rId22" imgW="495085" imgH="241195" progId="Equation.3">
                  <p:embed/>
                  <p:pic>
                    <p:nvPicPr>
                      <p:cNvPr id="1230893" name="Object 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05400" y="1143000"/>
                        <a:ext cx="685800" cy="330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894" name="Object 46"/>
          <p:cNvGraphicFramePr>
            <a:graphicFrameLocks noChangeAspect="1"/>
          </p:cNvGraphicFramePr>
          <p:nvPr/>
        </p:nvGraphicFramePr>
        <p:xfrm>
          <a:off x="5105400" y="1484313"/>
          <a:ext cx="609600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418918" imgH="203112" progId="Equation.3">
                  <p:embed/>
                </p:oleObj>
              </mc:Choice>
              <mc:Fallback>
                <p:oleObj name="Equation" r:id="rId23" imgW="418918" imgH="203112" progId="Equation.3">
                  <p:embed/>
                  <p:pic>
                    <p:nvPicPr>
                      <p:cNvPr id="1230894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05400" y="1484313"/>
                        <a:ext cx="609600" cy="290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95" name="Rectangle 47"/>
          <p:cNvSpPr>
            <a:spLocks noChangeArrowheads="1"/>
          </p:cNvSpPr>
          <p:nvPr/>
        </p:nvSpPr>
        <p:spPr bwMode="auto">
          <a:xfrm>
            <a:off x="0" y="3181350"/>
            <a:ext cx="9144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96" name="Object 48"/>
          <p:cNvGraphicFramePr>
            <a:graphicFrameLocks noChangeAspect="1"/>
          </p:cNvGraphicFramePr>
          <p:nvPr/>
        </p:nvGraphicFramePr>
        <p:xfrm>
          <a:off x="2743200" y="5786438"/>
          <a:ext cx="6096000" cy="91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4" imgW="3289300" imgH="495300" progId="Equation.3">
                  <p:embed/>
                </p:oleObj>
              </mc:Choice>
              <mc:Fallback>
                <p:oleObj name="Equation" r:id="rId24" imgW="3289300" imgH="495300" progId="Equation.3">
                  <p:embed/>
                  <p:pic>
                    <p:nvPicPr>
                      <p:cNvPr id="1230896" name="Object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5786438"/>
                        <a:ext cx="6096000" cy="919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97" name="Rectangle 49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graphicFrame>
        <p:nvGraphicFramePr>
          <p:cNvPr id="1230898" name="Object 50"/>
          <p:cNvGraphicFramePr>
            <a:graphicFrameLocks noChangeAspect="1"/>
          </p:cNvGraphicFramePr>
          <p:nvPr/>
        </p:nvGraphicFramePr>
        <p:xfrm>
          <a:off x="5791200" y="4330700"/>
          <a:ext cx="9144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6" imgW="406224" imgH="241195" progId="Equation.3">
                  <p:embed/>
                </p:oleObj>
              </mc:Choice>
              <mc:Fallback>
                <p:oleObj name="Equation" r:id="rId26" imgW="406224" imgH="241195" progId="Equation.3">
                  <p:embed/>
                  <p:pic>
                    <p:nvPicPr>
                      <p:cNvPr id="1230898" name="Object 5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4330700"/>
                        <a:ext cx="914400" cy="5318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899" name="Oval 51"/>
          <p:cNvSpPr>
            <a:spLocks noChangeArrowheads="1"/>
          </p:cNvSpPr>
          <p:nvPr/>
        </p:nvSpPr>
        <p:spPr bwMode="auto">
          <a:xfrm>
            <a:off x="3810000" y="1524000"/>
            <a:ext cx="2590800" cy="1828800"/>
          </a:xfrm>
          <a:prstGeom prst="ellipse">
            <a:avLst/>
          </a:prstGeom>
          <a:solidFill>
            <a:srgbClr val="8A1076">
              <a:alpha val="31000"/>
            </a:srgb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900" name="Rectangle 52"/>
          <p:cNvSpPr>
            <a:spLocks noChangeArrowheads="1"/>
          </p:cNvSpPr>
          <p:nvPr/>
        </p:nvSpPr>
        <p:spPr bwMode="auto">
          <a:xfrm>
            <a:off x="5486400" y="3352800"/>
            <a:ext cx="34290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Waves here strengthen</a:t>
            </a:r>
          </a:p>
        </p:txBody>
      </p:sp>
      <p:sp>
        <p:nvSpPr>
          <p:cNvPr id="1230901" name="Line 53"/>
          <p:cNvSpPr>
            <a:spLocks noChangeShapeType="1"/>
          </p:cNvSpPr>
          <p:nvPr/>
        </p:nvSpPr>
        <p:spPr bwMode="auto">
          <a:xfrm flipH="1" flipV="1">
            <a:off x="5334000" y="3048000"/>
            <a:ext cx="533400" cy="3810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902" name="Rectangle 54"/>
          <p:cNvSpPr>
            <a:spLocks noChangeArrowheads="1"/>
          </p:cNvSpPr>
          <p:nvPr/>
        </p:nvSpPr>
        <p:spPr bwMode="auto">
          <a:xfrm>
            <a:off x="0" y="3978275"/>
            <a:ext cx="28194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Waves here weaken</a:t>
            </a:r>
          </a:p>
        </p:txBody>
      </p:sp>
      <p:sp>
        <p:nvSpPr>
          <p:cNvPr id="1230903" name="Oval 55"/>
          <p:cNvSpPr>
            <a:spLocks noChangeArrowheads="1"/>
          </p:cNvSpPr>
          <p:nvPr/>
        </p:nvSpPr>
        <p:spPr bwMode="auto">
          <a:xfrm>
            <a:off x="914400" y="1524000"/>
            <a:ext cx="2590800" cy="1828800"/>
          </a:xfrm>
          <a:prstGeom prst="ellipse">
            <a:avLst/>
          </a:prstGeom>
          <a:solidFill>
            <a:schemeClr val="accent2">
              <a:alpha val="31000"/>
            </a:schemeClr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0904" name="Line 56"/>
          <p:cNvSpPr>
            <a:spLocks noChangeShapeType="1"/>
          </p:cNvSpPr>
          <p:nvPr/>
        </p:nvSpPr>
        <p:spPr bwMode="auto">
          <a:xfrm flipV="1">
            <a:off x="1143000" y="3124200"/>
            <a:ext cx="609600" cy="9144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89872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30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30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30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30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30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30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0899" grpId="0" animBg="1"/>
      <p:bldP spid="1230900" grpId="0"/>
      <p:bldP spid="1230901" grpId="0" animBg="1"/>
      <p:bldP spid="1230902" grpId="0"/>
      <p:bldP spid="1230903" grpId="0" animBg="1"/>
      <p:bldP spid="123090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62556-3AA0-2043-8182-2FCF34F1F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971" y="0"/>
            <a:ext cx="506109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99D998-BA00-F247-9E62-8E329FB426D7}"/>
              </a:ext>
            </a:extLst>
          </p:cNvPr>
          <p:cNvSpPr txBox="1"/>
          <p:nvPr/>
        </p:nvSpPr>
        <p:spPr>
          <a:xfrm rot="5400000">
            <a:off x="1234440" y="2971799"/>
            <a:ext cx="1508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time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itchFamily="2" charset="2"/>
              </a:rPr>
              <a:t>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3624196-711B-AC47-A122-B794DC92205E}"/>
              </a:ext>
            </a:extLst>
          </p:cNvPr>
          <p:cNvCxnSpPr/>
          <p:nvPr/>
        </p:nvCxnSpPr>
        <p:spPr bwMode="auto">
          <a:xfrm>
            <a:off x="3459480" y="2758440"/>
            <a:ext cx="2590800" cy="173736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7B79AD-1565-AD4E-BF4B-E889AE8337D5}"/>
              </a:ext>
            </a:extLst>
          </p:cNvPr>
          <p:cNvSpPr txBox="1"/>
          <p:nvPr/>
        </p:nvSpPr>
        <p:spPr>
          <a:xfrm>
            <a:off x="6995160" y="4480560"/>
            <a:ext cx="1249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group or energy speed: fast eastward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A5754-E85D-9740-B7F2-80A1EF58481F}"/>
              </a:ext>
            </a:extLst>
          </p:cNvPr>
          <p:cNvSpPr txBox="1"/>
          <p:nvPr/>
        </p:nvSpPr>
        <p:spPr>
          <a:xfrm>
            <a:off x="7132320" y="1234440"/>
            <a:ext cx="17830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phase velocity near zero (almost stationary waves,) like in the river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1BB5B8-D158-DD49-8678-F06A87257A8D}"/>
              </a:ext>
            </a:extLst>
          </p:cNvPr>
          <p:cNvSpPr txBox="1"/>
          <p:nvPr/>
        </p:nvSpPr>
        <p:spPr>
          <a:xfrm>
            <a:off x="304800" y="518160"/>
            <a:ext cx="2423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Z’(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, time)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diagram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5470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685-F818-964E-A405-9142CAF5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Physical units: made for </a:t>
            </a:r>
            <a:r>
              <a:rPr lang="en-US" i="1" dirty="0"/>
              <a:t>our</a:t>
            </a:r>
            <a:r>
              <a:rPr lang="en-US" dirty="0"/>
              <a:t> science!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BCC3-7B9F-DB4D-BB42-E1117036A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MKS (or SI) system: Earth, Water, Fingers (10)</a:t>
            </a:r>
          </a:p>
          <a:p>
            <a:pPr lvl="1"/>
            <a:r>
              <a:rPr lang="en-US" dirty="0"/>
              <a:t>except for time</a:t>
            </a:r>
          </a:p>
          <a:p>
            <a:pPr lvl="1"/>
            <a:endParaRPr lang="en-US" dirty="0"/>
          </a:p>
          <a:p>
            <a:r>
              <a:rPr lang="en-US" dirty="0"/>
              <a:t>m = (Pole-Eq distance)/10</a:t>
            </a:r>
            <a:r>
              <a:rPr lang="en-US" baseline="30000" dirty="0"/>
              <a:t>7</a:t>
            </a:r>
            <a:endParaRPr lang="en-US" dirty="0"/>
          </a:p>
          <a:p>
            <a:r>
              <a:rPr lang="en-US" dirty="0"/>
              <a:t>kg = (mass of 1m</a:t>
            </a:r>
            <a:r>
              <a:rPr lang="en-US" baseline="30000" dirty="0"/>
              <a:t>3</a:t>
            </a:r>
            <a:r>
              <a:rPr lang="en-US" dirty="0"/>
              <a:t> water)/10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K = (</a:t>
            </a:r>
            <a:r>
              <a:rPr lang="en-US" dirty="0" err="1"/>
              <a:t>T</a:t>
            </a:r>
            <a:r>
              <a:rPr lang="en-US" baseline="-25000" dirty="0" err="1"/>
              <a:t>boil</a:t>
            </a:r>
            <a:r>
              <a:rPr lang="en-US" dirty="0"/>
              <a:t> - </a:t>
            </a:r>
            <a:r>
              <a:rPr lang="en-US" dirty="0" err="1"/>
              <a:t>T</a:t>
            </a:r>
            <a:r>
              <a:rPr lang="en-US" baseline="-25000" dirty="0" err="1"/>
              <a:t>freeze</a:t>
            </a:r>
            <a:r>
              <a:rPr lang="en-US" dirty="0"/>
              <a:t>)/100</a:t>
            </a:r>
          </a:p>
          <a:p>
            <a:endParaRPr lang="en-US" dirty="0"/>
          </a:p>
          <a:p>
            <a:r>
              <a:rPr lang="en-US" dirty="0"/>
              <a:t>s = (rotation time of Earth)/</a:t>
            </a:r>
            <a:r>
              <a:rPr lang="en-US" dirty="0">
                <a:solidFill>
                  <a:srgbClr val="FF0000"/>
                </a:solidFill>
              </a:rPr>
              <a:t>24/60/60</a:t>
            </a:r>
          </a:p>
          <a:p>
            <a:pPr lvl="4"/>
            <a:r>
              <a:rPr lang="en-US" dirty="0">
                <a:solidFill>
                  <a:srgbClr val="FF0000"/>
                </a:solidFill>
              </a:rPr>
              <a:t>Some long-lost 6-fingered people? “angle” (360</a:t>
            </a:r>
            <a:r>
              <a:rPr lang="en-US" baseline="30000" dirty="0">
                <a:solidFill>
                  <a:srgbClr val="FF0000"/>
                </a:solidFill>
              </a:rPr>
              <a:t>o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lvl="4"/>
            <a:r>
              <a:rPr lang="en-US" dirty="0">
                <a:solidFill>
                  <a:srgbClr val="FF0000"/>
                </a:solidFill>
              </a:rPr>
              <a:t>so time’s circular nature fell into their grasp </a:t>
            </a:r>
          </a:p>
          <a:p>
            <a:pPr lvl="5"/>
            <a:r>
              <a:rPr lang="en-US" dirty="0">
                <a:solidFill>
                  <a:srgbClr val="FF0000"/>
                </a:solidFill>
              </a:rPr>
              <a:t>(maybe because 12 </a:t>
            </a:r>
            <a:r>
              <a:rPr lang="en-US" dirty="0" err="1">
                <a:solidFill>
                  <a:srgbClr val="FF0000"/>
                </a:solidFill>
              </a:rPr>
              <a:t>mo</a:t>
            </a:r>
            <a:r>
              <a:rPr lang="en-US" dirty="0">
                <a:solidFill>
                  <a:srgbClr val="FF0000"/>
                </a:solidFill>
              </a:rPr>
              <a:t>/y)?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FD304-D34A-7D47-B100-77F98B132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05" y="5118100"/>
            <a:ext cx="1485900" cy="1739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F4FAA9-FCC2-9E4E-B0D1-C61B935CF11D}"/>
              </a:ext>
            </a:extLst>
          </p:cNvPr>
          <p:cNvSpPr txBox="1"/>
          <p:nvPr/>
        </p:nvSpPr>
        <p:spPr>
          <a:xfrm>
            <a:off x="1702676" y="6369269"/>
            <a:ext cx="5932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“The condition has an incidence of 1 in every 500 live births.”</a:t>
            </a:r>
          </a:p>
        </p:txBody>
      </p:sp>
    </p:spTree>
    <p:extLst>
      <p:ext uri="{BB962C8B-B14F-4D97-AF65-F5344CB8AC3E}">
        <p14:creationId xmlns:p14="http://schemas.microsoft.com/office/powerpoint/2010/main" val="15860782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C7E30-A6C0-DA4F-980C-C93AF4010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/>
              <a:t>stationary</a:t>
            </a:r>
            <a:r>
              <a:rPr lang="en-US" dirty="0"/>
              <a:t> Rossby waves: long waves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F358E-218D-954F-8B0B-4BC2F5A20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189621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advection by U&gt;0 balances westward propagation </a:t>
            </a:r>
            <a:r>
              <a:rPr lang="en-US" i="1" dirty="0"/>
              <a:t>of phase</a:t>
            </a:r>
          </a:p>
          <a:p>
            <a:endParaRPr lang="en-US" dirty="0"/>
          </a:p>
          <a:p>
            <a:r>
              <a:rPr lang="en-US" dirty="0"/>
              <a:t>important special case because strong </a:t>
            </a:r>
            <a:r>
              <a:rPr lang="en-US" dirty="0" err="1">
                <a:solidFill>
                  <a:srgbClr val="FF0000"/>
                </a:solidFill>
              </a:rPr>
              <a:t>forcings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are often stationary (like  mountains or SST warm pools = convective heat sources)</a:t>
            </a:r>
          </a:p>
          <a:p>
            <a:endParaRPr lang="en-US" dirty="0"/>
          </a:p>
          <a:p>
            <a:r>
              <a:rPr lang="en-US" dirty="0"/>
              <a:t>This is </a:t>
            </a:r>
            <a:r>
              <a:rPr lang="en-US" dirty="0">
                <a:solidFill>
                  <a:srgbClr val="7030A0"/>
                </a:solidFill>
              </a:rPr>
              <a:t>not quite stationary</a:t>
            </a:r>
            <a:r>
              <a:rPr lang="en-US" dirty="0"/>
              <a:t>: phase is advected to east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4AB543-521C-8A4F-AAF2-EAE7A4BCE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499" y="1216807"/>
            <a:ext cx="2811439" cy="564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706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2F2D-E0DD-2F4F-87E1-73CF8CED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Conservation quasi-laws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05FE-2685-194A-A125-812B8EA0B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100" dirty="0"/>
              <a:t>d/dt(</a:t>
            </a:r>
            <a:r>
              <a:rPr lang="en-US" sz="5100" dirty="0">
                <a:solidFill>
                  <a:srgbClr val="FF0000"/>
                </a:solidFill>
              </a:rPr>
              <a:t>potential vorticity</a:t>
            </a:r>
            <a:r>
              <a:rPr lang="en-US" sz="5100" dirty="0"/>
              <a:t>) = 0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Phenomena include all of the above, PLUS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conversion of  </a:t>
            </a:r>
            <a:r>
              <a:rPr lang="en-US" sz="3600" dirty="0"/>
              <a:t>stability </a:t>
            </a:r>
            <a:r>
              <a:rPr lang="en-US" sz="3600" dirty="0">
                <a:sym typeface="Wingdings" pitchFamily="2" charset="2"/>
              </a:rPr>
              <a:t> </a:t>
            </a:r>
            <a:r>
              <a:rPr lang="en-US" sz="3600" dirty="0"/>
              <a:t>vorticity</a:t>
            </a:r>
            <a:endParaRPr lang="en-US" sz="4800" dirty="0"/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2400" dirty="0"/>
              <a:t>mainly when air descends from the stratosphere into upper  troposphere, and spins up cool core cyclones abruptly</a:t>
            </a:r>
          </a:p>
          <a:p>
            <a:pPr lvl="1"/>
            <a:r>
              <a:rPr lang="en-US" sz="2400" dirty="0"/>
              <a:t>	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/>
              <a:t>some extra severity to winter storms sometimes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894911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2F2D-E0DD-2F4F-87E1-73CF8CED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Conservation quasi-laws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05FE-2685-194A-A125-812B8EA0B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5100" dirty="0"/>
              <a:t>d/dt(</a:t>
            </a:r>
            <a:r>
              <a:rPr lang="en-US" sz="5100" dirty="0">
                <a:solidFill>
                  <a:srgbClr val="FF0000"/>
                </a:solidFill>
              </a:rPr>
              <a:t>PV</a:t>
            </a:r>
            <a:r>
              <a:rPr lang="en-US" sz="5100" dirty="0"/>
              <a:t>) = </a:t>
            </a:r>
            <a:r>
              <a:rPr lang="en-US" sz="5100" dirty="0">
                <a:latin typeface="Symbol" pitchFamily="2" charset="2"/>
              </a:rPr>
              <a:t>k </a:t>
            </a:r>
            <a:r>
              <a:rPr lang="en-US" sz="5400" dirty="0">
                <a:solidFill>
                  <a:srgbClr val="00B050"/>
                </a:solidFill>
              </a:rPr>
              <a:t>∂</a:t>
            </a:r>
            <a:r>
              <a:rPr lang="en-US" sz="5100" dirty="0">
                <a:solidFill>
                  <a:srgbClr val="00B050"/>
                </a:solidFill>
              </a:rPr>
              <a:t>Q/</a:t>
            </a:r>
            <a:r>
              <a:rPr lang="en-US" sz="5400" dirty="0">
                <a:solidFill>
                  <a:srgbClr val="00B050"/>
                </a:solidFill>
              </a:rPr>
              <a:t>∂</a:t>
            </a:r>
            <a:r>
              <a:rPr lang="en-US" sz="5100" dirty="0">
                <a:solidFill>
                  <a:srgbClr val="00B050"/>
                </a:solidFill>
              </a:rPr>
              <a:t>z</a:t>
            </a:r>
            <a:r>
              <a:rPr lang="en-US" sz="5100" dirty="0"/>
              <a:t> </a:t>
            </a:r>
          </a:p>
          <a:p>
            <a:endParaRPr lang="en-US" sz="5100" dirty="0"/>
          </a:p>
          <a:p>
            <a:endParaRPr lang="en-US" sz="4000" dirty="0"/>
          </a:p>
          <a:p>
            <a:r>
              <a:rPr lang="en-US" sz="4000" dirty="0">
                <a:solidFill>
                  <a:srgbClr val="FF0000"/>
                </a:solidFill>
              </a:rPr>
              <a:t>Cyclonic PV created </a:t>
            </a:r>
            <a:r>
              <a:rPr lang="en-US" sz="4000" u="sng" dirty="0">
                <a:solidFill>
                  <a:srgbClr val="FF0000"/>
                </a:solidFill>
              </a:rPr>
              <a:t>at base of latent heating</a:t>
            </a:r>
          </a:p>
          <a:p>
            <a:pPr marL="457200" lvl="1" indent="0">
              <a:buNone/>
            </a:pPr>
            <a:r>
              <a:rPr lang="en-US" sz="3800" dirty="0">
                <a:sym typeface="Wingdings" pitchFamily="2" charset="2"/>
              </a:rPr>
              <a:t>	 </a:t>
            </a:r>
            <a:r>
              <a:rPr lang="en-US" sz="3800" u="sng" dirty="0">
                <a:sym typeface="Wingdings" pitchFamily="2" charset="2"/>
              </a:rPr>
              <a:t>warm core </a:t>
            </a:r>
            <a:r>
              <a:rPr lang="en-US" sz="3800" dirty="0">
                <a:sym typeface="Wingdings" pitchFamily="2" charset="2"/>
              </a:rPr>
              <a:t>cyclones (hurricanes)</a:t>
            </a:r>
          </a:p>
          <a:p>
            <a:pPr marL="457200" lvl="1" indent="0">
              <a:buNone/>
            </a:pPr>
            <a:endParaRPr lang="en-US" sz="3800" dirty="0"/>
          </a:p>
          <a:p>
            <a:r>
              <a:rPr lang="en-US" sz="4000" dirty="0">
                <a:solidFill>
                  <a:srgbClr val="FF0000"/>
                </a:solidFill>
              </a:rPr>
              <a:t>Cyclonic PV created </a:t>
            </a:r>
            <a:r>
              <a:rPr lang="en-US" sz="4000" u="sng" dirty="0">
                <a:solidFill>
                  <a:srgbClr val="FF0000"/>
                </a:solidFill>
              </a:rPr>
              <a:t>at top of radiative cooling</a:t>
            </a:r>
          </a:p>
          <a:p>
            <a:pPr marL="457200" lvl="1" indent="0">
              <a:buNone/>
            </a:pPr>
            <a:r>
              <a:rPr lang="en-US" sz="3800" dirty="0">
                <a:sym typeface="Wingdings" pitchFamily="2" charset="2"/>
              </a:rPr>
              <a:t>	 </a:t>
            </a:r>
            <a:r>
              <a:rPr lang="en-US" sz="3800" u="sng" dirty="0">
                <a:sym typeface="Wingdings" pitchFamily="2" charset="2"/>
              </a:rPr>
              <a:t>cool core</a:t>
            </a:r>
            <a:r>
              <a:rPr lang="en-US" sz="3800" dirty="0">
                <a:sym typeface="Wingdings" pitchFamily="2" charset="2"/>
              </a:rPr>
              <a:t> polar vortex (and tentacles)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2778095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Polar vortex is unstable: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27597"/>
            <a:ext cx="3633131" cy="6030403"/>
          </a:xfrm>
        </p:spPr>
        <p:txBody>
          <a:bodyPr>
            <a:normAutofit lnSpcReduction="10000"/>
          </a:bodyPr>
          <a:lstStyle/>
          <a:p>
            <a:r>
              <a:rPr lang="en-US"/>
              <a:t>Jet stream develops Rossby waves. </a:t>
            </a:r>
          </a:p>
          <a:p>
            <a:r>
              <a:rPr lang="en-US"/>
              <a:t>These break </a:t>
            </a:r>
          </a:p>
          <a:p>
            <a:pPr lvl="1"/>
            <a:r>
              <a:rPr lang="en-US"/>
              <a:t>(like surf). </a:t>
            </a:r>
          </a:p>
          <a:p>
            <a:r>
              <a:rPr lang="en-US"/>
              <a:t>Rossby wave troughs (or cutoff bits of the cold-core polar vortex) are midlat. storms</a:t>
            </a:r>
          </a:p>
          <a:p>
            <a:r>
              <a:rPr lang="en-US"/>
              <a:t>They make clouds ahead of troughs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131" y="1600200"/>
            <a:ext cx="5510869" cy="493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1896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15363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22532" name="Text Box 4"/>
          <p:cNvSpPr txBox="1">
            <a:spLocks noChangeArrowheads="1"/>
          </p:cNvSpPr>
          <p:nvPr/>
        </p:nvSpPr>
        <p:spPr bwMode="auto">
          <a:xfrm>
            <a:off x="425450" y="152400"/>
            <a:ext cx="826135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The atmosphere moves because of </a:t>
            </a:r>
          </a:p>
          <a:p>
            <a:pPr algn="ctr">
              <a:defRPr/>
            </a:pP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heating  / </a:t>
            </a:r>
            <a:r>
              <a:rPr lang="en-US" sz="3200" b="1" dirty="0">
                <a:solidFill>
                  <a:srgbClr val="00009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cooling</a:t>
            </a:r>
            <a:r>
              <a:rPr lang="en-US" sz="32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, damped by </a:t>
            </a:r>
            <a:r>
              <a:rPr lang="en-US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Friction</a:t>
            </a:r>
          </a:p>
        </p:txBody>
      </p:sp>
      <p:sp>
        <p:nvSpPr>
          <p:cNvPr id="22538" name="Text Box 10"/>
          <p:cNvSpPr txBox="1">
            <a:spLocks noChangeArrowheads="1"/>
          </p:cNvSpPr>
          <p:nvPr/>
        </p:nvSpPr>
        <p:spPr bwMode="auto">
          <a:xfrm>
            <a:off x="5410200" y="2938463"/>
            <a:ext cx="32766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HYDROSTATIC </a:t>
            </a:r>
            <a:r>
              <a:rPr lang="en-US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(w/ ideal gas law to eliminate </a:t>
            </a:r>
            <a:r>
              <a:rPr lang="en-US">
                <a:effectLst>
                  <a:outerShdw blurRad="38100" dist="38100" dir="2700000" algn="tl">
                    <a:srgbClr val="DDDDDD"/>
                  </a:outerShdw>
                </a:effectLst>
                <a:latin typeface="Symbol"/>
              </a:rPr>
              <a:t>r)</a:t>
            </a:r>
          </a:p>
        </p:txBody>
      </p:sp>
      <p:sp>
        <p:nvSpPr>
          <p:cNvPr id="22539" name="Text Box 11"/>
          <p:cNvSpPr txBox="1">
            <a:spLocks noChangeArrowheads="1"/>
          </p:cNvSpPr>
          <p:nvPr/>
        </p:nvSpPr>
        <p:spPr bwMode="auto">
          <a:xfrm>
            <a:off x="5791200" y="1506538"/>
            <a:ext cx="2971800" cy="1077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F=MA  in the HORIZONTAL</a:t>
            </a:r>
          </a:p>
        </p:txBody>
      </p:sp>
      <p:sp>
        <p:nvSpPr>
          <p:cNvPr id="22540" name="Text Box 12"/>
          <p:cNvSpPr txBox="1">
            <a:spLocks noChangeArrowheads="1"/>
          </p:cNvSpPr>
          <p:nvPr/>
        </p:nvSpPr>
        <p:spPr bwMode="auto">
          <a:xfrm>
            <a:off x="4114800" y="4249738"/>
            <a:ext cx="48006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MASS CONSERVATION</a:t>
            </a:r>
          </a:p>
        </p:txBody>
      </p:sp>
      <p:sp>
        <p:nvSpPr>
          <p:cNvPr id="22541" name="Text Box 13"/>
          <p:cNvSpPr txBox="1">
            <a:spLocks noChangeArrowheads="1"/>
          </p:cNvSpPr>
          <p:nvPr/>
        </p:nvSpPr>
        <p:spPr bwMode="auto">
          <a:xfrm>
            <a:off x="3657600" y="5316538"/>
            <a:ext cx="52578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FIRST LAW OF THERMO</a:t>
            </a:r>
          </a:p>
        </p:txBody>
      </p:sp>
      <p:pic>
        <p:nvPicPr>
          <p:cNvPr id="15369" name="Picture 18" descr="fin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6100" y="4097338"/>
            <a:ext cx="25019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70" name="Picture 19" descr="final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200" y="5240338"/>
            <a:ext cx="359410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71" name="Picture 16" descr="latex-image-1.pd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33400" y="2725738"/>
            <a:ext cx="2243138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72" name="Picture 18" descr="latex-image-1.pd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33400" y="1658938"/>
            <a:ext cx="5105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 bwMode="auto">
          <a:xfrm>
            <a:off x="3505200" y="5029200"/>
            <a:ext cx="685800" cy="1143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19400" y="6096000"/>
            <a:ext cx="2083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 makes it go!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2DE3FC-E1A5-E84E-8D69-AA570FCA9019}"/>
              </a:ext>
            </a:extLst>
          </p:cNvPr>
          <p:cNvSpPr/>
          <p:nvPr/>
        </p:nvSpPr>
        <p:spPr bwMode="auto">
          <a:xfrm>
            <a:off x="5076967" y="1524000"/>
            <a:ext cx="685800" cy="1143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00FF"/>
              </a:highlight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0744F2-035B-314B-9E8F-13FFE7C9529B}"/>
              </a:ext>
            </a:extLst>
          </p:cNvPr>
          <p:cNvSpPr txBox="1"/>
          <p:nvPr/>
        </p:nvSpPr>
        <p:spPr>
          <a:xfrm>
            <a:off x="5715000" y="2454322"/>
            <a:ext cx="220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Friction keeps it finite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82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/>
              <a:t>mean J maintains mean state,</a:t>
            </a:r>
            <a:br>
              <a:rPr lang="en-US"/>
            </a:br>
            <a:r>
              <a:rPr lang="en-US"/>
              <a:t>gradients of J make it 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223167"/>
            <a:ext cx="90043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8784-EC60-1D42-B704-AD607148B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the PDEs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1FCB5-7BED-2D49-B8E0-D1FC337D3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9242"/>
            <a:ext cx="8229600" cy="5588758"/>
          </a:xfrm>
        </p:spPr>
        <p:txBody>
          <a:bodyPr>
            <a:normAutofit/>
          </a:bodyPr>
          <a:lstStyle/>
          <a:p>
            <a:r>
              <a:rPr lang="en-US" sz="4000" dirty="0"/>
              <a:t>3. Build complete numerical models</a:t>
            </a:r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/>
              <a:t>Primitive equation solvers </a:t>
            </a:r>
            <a:r>
              <a:rPr lang="en-US" sz="2800" dirty="0">
                <a:solidFill>
                  <a:srgbClr val="7030A0"/>
                </a:solidFill>
              </a:rPr>
              <a:t>= “</a:t>
            </a:r>
            <a:r>
              <a:rPr lang="en-US" sz="2800" u="sng" dirty="0">
                <a:solidFill>
                  <a:srgbClr val="7030A0"/>
                </a:solidFill>
              </a:rPr>
              <a:t>dynamical core</a:t>
            </a:r>
            <a:r>
              <a:rPr lang="en-US" sz="2800" dirty="0">
                <a:solidFill>
                  <a:srgbClr val="7030A0"/>
                </a:solidFill>
              </a:rPr>
              <a:t>” </a:t>
            </a:r>
          </a:p>
          <a:p>
            <a:r>
              <a:rPr lang="en-US" sz="2800" u="sng" dirty="0"/>
              <a:t>Physical process </a:t>
            </a:r>
            <a:r>
              <a:rPr lang="en-US" sz="2800" i="1" u="sng" dirty="0"/>
              <a:t>parameterizations</a:t>
            </a:r>
            <a:r>
              <a:rPr lang="en-US" sz="2800" dirty="0"/>
              <a:t> </a:t>
            </a:r>
          </a:p>
          <a:p>
            <a:pPr lvl="1"/>
            <a:r>
              <a:rPr lang="en-US" sz="2400" dirty="0"/>
              <a:t>Treatments</a:t>
            </a:r>
            <a:r>
              <a:rPr lang="en-US" sz="2400" dirty="0">
                <a:solidFill>
                  <a:srgbClr val="7030A0"/>
                </a:solidFill>
              </a:rPr>
              <a:t> for </a:t>
            </a:r>
            <a:r>
              <a:rPr lang="en-US" sz="2400" dirty="0">
                <a:solidFill>
                  <a:srgbClr val="FF0000"/>
                </a:solidFill>
              </a:rPr>
              <a:t>nonfluid</a:t>
            </a:r>
            <a:r>
              <a:rPr lang="en-US" sz="2400" dirty="0">
                <a:solidFill>
                  <a:srgbClr val="7030A0"/>
                </a:solidFill>
              </a:rPr>
              <a:t> processes 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latent heat of phase changes of water 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microphysics of condensed particles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radiative energy transfer including cloud effects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electrical processes, etc. etc. </a:t>
            </a:r>
          </a:p>
          <a:p>
            <a:pPr lvl="1"/>
            <a:r>
              <a:rPr lang="en-US" sz="2400" dirty="0"/>
              <a:t>Approximations</a:t>
            </a:r>
            <a:r>
              <a:rPr lang="en-US" sz="2400" dirty="0">
                <a:solidFill>
                  <a:srgbClr val="7030A0"/>
                </a:solidFill>
              </a:rPr>
              <a:t> for </a:t>
            </a:r>
            <a:r>
              <a:rPr lang="en-US" sz="2400" dirty="0">
                <a:solidFill>
                  <a:srgbClr val="FF0000"/>
                </a:solidFill>
              </a:rPr>
              <a:t>fluid motions finer than mesh 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turbulence in the PBL, surface conduction and friction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cumulus activity (penetrative updrafts and downdrafts, etc. etc.)</a:t>
            </a:r>
          </a:p>
          <a:p>
            <a:pPr lvl="2"/>
            <a:r>
              <a:rPr lang="en-US" sz="1800" dirty="0">
                <a:solidFill>
                  <a:srgbClr val="7030A0"/>
                </a:solidFill>
              </a:rPr>
              <a:t>internal gravity waves, frictional dissipation of wind KE, etc. etc. </a:t>
            </a:r>
          </a:p>
          <a:p>
            <a:endParaRPr lang="en-US" sz="2400" b="1" i="1" dirty="0">
              <a:solidFill>
                <a:srgbClr val="7030A0"/>
              </a:solidFill>
            </a:endParaRPr>
          </a:p>
          <a:p>
            <a:endParaRPr lang="en-US" sz="4000" b="1" i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214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ED07-A555-534E-A246-B6A1AD796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 map of atm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A312C-A950-5840-A39E-E5BB4AE87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82519B-506E-664F-BC8D-4F9CCD78A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221540"/>
            <a:ext cx="78867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0708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B015A-5AE4-0B4E-B5EF-FC5D2962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II: Logic </a:t>
            </a:r>
            <a:br>
              <a:rPr lang="en-US" dirty="0"/>
            </a:br>
            <a:r>
              <a:rPr lang="en-US" dirty="0"/>
              <a:t>(combining “grammar” elements)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9AFE1-80B2-B545-9DAB-419A16F1A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equation </a:t>
            </a:r>
            <a:r>
              <a:rPr lang="en-US" i="1" dirty="0"/>
              <a:t>sets</a:t>
            </a:r>
          </a:p>
          <a:p>
            <a:r>
              <a:rPr lang="en-US" i="1" dirty="0"/>
              <a:t>combinations </a:t>
            </a:r>
            <a:r>
              <a:rPr lang="en-US" dirty="0"/>
              <a:t>of assumptions </a:t>
            </a:r>
          </a:p>
          <a:p>
            <a:r>
              <a:rPr lang="en-US" dirty="0"/>
              <a:t>multi-step reasoning</a:t>
            </a:r>
          </a:p>
          <a:p>
            <a:r>
              <a:rPr lang="en-US" dirty="0"/>
              <a:t>multi-time-step evolution of flow</a:t>
            </a:r>
          </a:p>
          <a:p>
            <a:pPr lvl="1"/>
            <a:r>
              <a:rPr lang="en-US" dirty="0"/>
              <a:t>recalling that the PDEs relate INFINITESIMAL time steps to INSTANTANEOUS spatial gradients!!</a:t>
            </a:r>
          </a:p>
          <a:p>
            <a:pPr lvl="1"/>
            <a:r>
              <a:rPr lang="en-US" dirty="0"/>
              <a:t>INFINITELY TEDIOUS BOOKKEEPING! DON’T LEAP!</a:t>
            </a:r>
          </a:p>
          <a:p>
            <a:pPr lvl="1"/>
            <a:r>
              <a:rPr lang="en-US" dirty="0">
                <a:hlinkClick r:id="rId2"/>
              </a:rPr>
              <a:t>Transport illustration: https://github.com/ATMOcanes/ATM651/blob/master/Week1-2_basics/Advection_diffusion.demos.pdf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413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9206A-5786-7544-84B2-EBED8F3D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wind 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FE7B7-AE72-1743-85E6-3D8989ECD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Combination</a:t>
            </a:r>
            <a:r>
              <a:rPr lang="en-US" dirty="0"/>
              <a:t> of TWO force balances</a:t>
            </a:r>
          </a:p>
          <a:p>
            <a:pPr lvl="1"/>
            <a:r>
              <a:rPr lang="en-US" dirty="0"/>
              <a:t>in the horizontal (geostrophic; or gradient) </a:t>
            </a:r>
          </a:p>
          <a:p>
            <a:pPr lvl="1"/>
            <a:r>
              <a:rPr lang="en-US" dirty="0"/>
              <a:t>in the vertical (hydrostatic –&gt; </a:t>
            </a:r>
            <a:r>
              <a:rPr lang="en-US" i="1" dirty="0">
                <a:solidFill>
                  <a:srgbClr val="FF0000"/>
                </a:solidFill>
              </a:rPr>
              <a:t>THICKNESS </a:t>
            </a:r>
            <a:r>
              <a:rPr lang="en-US" i="1" dirty="0">
                <a:solidFill>
                  <a:srgbClr val="FF0000"/>
                </a:solidFill>
                <a:latin typeface="Symbol" pitchFamily="2" charset="2"/>
              </a:rPr>
              <a:t>a</a:t>
            </a:r>
            <a:r>
              <a:rPr lang="en-US" i="1" dirty="0">
                <a:solidFill>
                  <a:srgbClr val="FF0000"/>
                </a:solidFill>
              </a:rPr>
              <a:t> TEMP.</a:t>
            </a:r>
            <a:r>
              <a:rPr lang="en-US" dirty="0"/>
              <a:t>)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the wind shear (or wind </a:t>
            </a:r>
            <a:r>
              <a:rPr lang="en-US" i="1" dirty="0"/>
              <a:t>difference with height</a:t>
            </a:r>
            <a:r>
              <a:rPr lang="en-US" dirty="0"/>
              <a:t>) obeying this balance is called </a:t>
            </a:r>
            <a:r>
              <a:rPr lang="en-US" i="1" dirty="0"/>
              <a:t>thermal wind</a:t>
            </a:r>
          </a:p>
          <a:p>
            <a:pPr lvl="1"/>
            <a:r>
              <a:rPr lang="en-US" dirty="0"/>
              <a:t>sign and sense of the term</a:t>
            </a:r>
            <a:r>
              <a:rPr lang="en-US" i="1" dirty="0"/>
              <a:t>: </a:t>
            </a:r>
          </a:p>
          <a:p>
            <a:pPr lvl="2"/>
            <a:r>
              <a:rPr lang="en-US" i="1" dirty="0" err="1">
                <a:solidFill>
                  <a:srgbClr val="7030A0"/>
                </a:solidFill>
              </a:rPr>
              <a:t>upperlevel</a:t>
            </a:r>
            <a:r>
              <a:rPr lang="en-US" i="1" dirty="0">
                <a:solidFill>
                  <a:srgbClr val="7030A0"/>
                </a:solidFill>
              </a:rPr>
              <a:t> = </a:t>
            </a:r>
            <a:r>
              <a:rPr lang="en-US" i="1" dirty="0" err="1">
                <a:solidFill>
                  <a:srgbClr val="7030A0"/>
                </a:solidFill>
              </a:rPr>
              <a:t>lowerlevel</a:t>
            </a:r>
            <a:r>
              <a:rPr lang="en-US" i="1" dirty="0">
                <a:solidFill>
                  <a:srgbClr val="7030A0"/>
                </a:solidFill>
              </a:rPr>
              <a:t> + </a:t>
            </a:r>
            <a:r>
              <a:rPr lang="en-US" i="1" dirty="0" err="1">
                <a:solidFill>
                  <a:srgbClr val="7030A0"/>
                </a:solidFill>
              </a:rPr>
              <a:t>thermalwind</a:t>
            </a:r>
            <a:endParaRPr lang="en-US" i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404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685-F818-964E-A405-9142CAF5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Calculus of multi-dimensional 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BCC3-7B9F-DB4D-BB42-E1117036A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T(</a:t>
            </a:r>
            <a:r>
              <a:rPr lang="en-US" dirty="0" err="1"/>
              <a:t>x,y,z,t</a:t>
            </a:r>
            <a:r>
              <a:rPr lang="en-US" dirty="0"/>
              <a:t>), etc. </a:t>
            </a:r>
          </a:p>
          <a:p>
            <a:endParaRPr lang="en-US" dirty="0"/>
          </a:p>
          <a:p>
            <a:r>
              <a:rPr lang="en-US" dirty="0"/>
              <a:t>the 4 partial derivatives are obvious: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6045C6-2504-5C4E-BB25-F9A71406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5" y="3638150"/>
            <a:ext cx="9144000" cy="96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396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58" name="Line 2"/>
          <p:cNvSpPr>
            <a:spLocks noChangeShapeType="1"/>
          </p:cNvSpPr>
          <p:nvPr/>
        </p:nvSpPr>
        <p:spPr bwMode="auto">
          <a:xfrm>
            <a:off x="609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59" name="Line 3"/>
          <p:cNvSpPr>
            <a:spLocks noChangeShapeType="1"/>
          </p:cNvSpPr>
          <p:nvPr/>
        </p:nvSpPr>
        <p:spPr bwMode="auto">
          <a:xfrm>
            <a:off x="7848600" y="838200"/>
            <a:ext cx="0" cy="518160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0" name="Line 4"/>
          <p:cNvSpPr>
            <a:spLocks noChangeShapeType="1"/>
          </p:cNvSpPr>
          <p:nvPr/>
        </p:nvSpPr>
        <p:spPr bwMode="auto">
          <a:xfrm>
            <a:off x="609600" y="6333704"/>
            <a:ext cx="7620000" cy="0"/>
          </a:xfrm>
          <a:prstGeom prst="line">
            <a:avLst/>
          </a:prstGeom>
          <a:noFill/>
          <a:ln w="76200">
            <a:solidFill>
              <a:schemeClr val="bg2"/>
            </a:solidFill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1" name="Text Box 5"/>
          <p:cNvSpPr txBox="1">
            <a:spLocks noChangeArrowheads="1"/>
          </p:cNvSpPr>
          <p:nvPr/>
        </p:nvSpPr>
        <p:spPr bwMode="auto">
          <a:xfrm>
            <a:off x="7924800" y="6152729"/>
            <a:ext cx="1066800" cy="333375"/>
          </a:xfrm>
          <a:prstGeom prst="rect">
            <a:avLst/>
          </a:prstGeom>
          <a:solidFill>
            <a:schemeClr val="tx1"/>
          </a:solidFill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1000 mb</a:t>
            </a:r>
          </a:p>
        </p:txBody>
      </p:sp>
      <p:sp>
        <p:nvSpPr>
          <p:cNvPr id="1453062" name="Oval 6"/>
          <p:cNvSpPr>
            <a:spLocks noChangeArrowheads="1"/>
          </p:cNvSpPr>
          <p:nvPr/>
        </p:nvSpPr>
        <p:spPr bwMode="auto">
          <a:xfrm>
            <a:off x="2514600" y="2729551"/>
            <a:ext cx="1981200" cy="1869743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63" name="Oval 7"/>
          <p:cNvSpPr>
            <a:spLocks noChangeArrowheads="1"/>
          </p:cNvSpPr>
          <p:nvPr/>
        </p:nvSpPr>
        <p:spPr bwMode="auto">
          <a:xfrm>
            <a:off x="1981200" y="2599904"/>
            <a:ext cx="2971800" cy="2057400"/>
          </a:xfrm>
          <a:prstGeom prst="ellips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453064" name="Text Box 8"/>
          <p:cNvSpPr txBox="1">
            <a:spLocks noChangeArrowheads="1"/>
          </p:cNvSpPr>
          <p:nvPr/>
        </p:nvSpPr>
        <p:spPr bwMode="auto">
          <a:xfrm>
            <a:off x="7924800" y="3590504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500 mb</a:t>
            </a:r>
          </a:p>
        </p:txBody>
      </p:sp>
      <p:sp>
        <p:nvSpPr>
          <p:cNvPr id="1453065" name="Text Box 9"/>
          <p:cNvSpPr txBox="1">
            <a:spLocks noChangeArrowheads="1"/>
          </p:cNvSpPr>
          <p:nvPr/>
        </p:nvSpPr>
        <p:spPr bwMode="auto">
          <a:xfrm>
            <a:off x="7924800" y="2359928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300 mb</a:t>
            </a:r>
          </a:p>
        </p:txBody>
      </p:sp>
      <p:sp>
        <p:nvSpPr>
          <p:cNvPr id="1453066" name="Text Box 10"/>
          <p:cNvSpPr txBox="1">
            <a:spLocks noChangeArrowheads="1"/>
          </p:cNvSpPr>
          <p:nvPr/>
        </p:nvSpPr>
        <p:spPr bwMode="auto">
          <a:xfrm>
            <a:off x="7924800" y="1703696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200 mb</a:t>
            </a:r>
          </a:p>
        </p:txBody>
      </p:sp>
      <p:sp>
        <p:nvSpPr>
          <p:cNvPr id="1453067" name="Text Box 11"/>
          <p:cNvSpPr txBox="1">
            <a:spLocks noChangeArrowheads="1"/>
          </p:cNvSpPr>
          <p:nvPr/>
        </p:nvSpPr>
        <p:spPr bwMode="auto">
          <a:xfrm>
            <a:off x="7911152" y="1158920"/>
            <a:ext cx="10668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150 mb</a:t>
            </a:r>
          </a:p>
        </p:txBody>
      </p:sp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775648" y="0"/>
            <a:ext cx="7086600" cy="113877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p surfaces on a z-coordinate diagram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for NH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westerly jet stream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in thermal wind balance</a:t>
            </a:r>
          </a:p>
        </p:txBody>
      </p:sp>
      <p:sp>
        <p:nvSpPr>
          <p:cNvPr id="1453070" name="Freeform 14"/>
          <p:cNvSpPr>
            <a:spLocks/>
          </p:cNvSpPr>
          <p:nvPr/>
        </p:nvSpPr>
        <p:spPr bwMode="auto">
          <a:xfrm>
            <a:off x="595313" y="5035129"/>
            <a:ext cx="7256462" cy="1276350"/>
          </a:xfrm>
          <a:custGeom>
            <a:avLst/>
            <a:gdLst/>
            <a:ahLst/>
            <a:cxnLst>
              <a:cxn ang="0">
                <a:pos x="0" y="439"/>
              </a:cxn>
              <a:cxn ang="0">
                <a:pos x="0" y="804"/>
              </a:cxn>
              <a:cxn ang="0">
                <a:pos x="4562" y="795"/>
              </a:cxn>
              <a:cxn ang="0">
                <a:pos x="4571" y="0"/>
              </a:cxn>
              <a:cxn ang="0">
                <a:pos x="4059" y="18"/>
              </a:cxn>
              <a:cxn ang="0">
                <a:pos x="3703" y="36"/>
              </a:cxn>
              <a:cxn ang="0">
                <a:pos x="2816" y="91"/>
              </a:cxn>
              <a:cxn ang="0">
                <a:pos x="2222" y="274"/>
              </a:cxn>
              <a:cxn ang="0">
                <a:pos x="1527" y="420"/>
              </a:cxn>
              <a:cxn ang="0">
                <a:pos x="777" y="429"/>
              </a:cxn>
              <a:cxn ang="0">
                <a:pos x="0" y="439"/>
              </a:cxn>
            </a:cxnLst>
            <a:rect l="0" t="0" r="r" b="b"/>
            <a:pathLst>
              <a:path w="4571" h="804">
                <a:moveTo>
                  <a:pt x="0" y="439"/>
                </a:moveTo>
                <a:lnTo>
                  <a:pt x="0" y="804"/>
                </a:lnTo>
                <a:lnTo>
                  <a:pt x="4562" y="795"/>
                </a:lnTo>
                <a:lnTo>
                  <a:pt x="4571" y="0"/>
                </a:lnTo>
                <a:lnTo>
                  <a:pt x="4059" y="18"/>
                </a:lnTo>
                <a:cubicBezTo>
                  <a:pt x="3980" y="26"/>
                  <a:pt x="3780" y="17"/>
                  <a:pt x="3703" y="36"/>
                </a:cubicBezTo>
                <a:cubicBezTo>
                  <a:pt x="3510" y="27"/>
                  <a:pt x="3200" y="27"/>
                  <a:pt x="2816" y="91"/>
                </a:cubicBezTo>
                <a:cubicBezTo>
                  <a:pt x="2531" y="141"/>
                  <a:pt x="2437" y="219"/>
                  <a:pt x="2222" y="274"/>
                </a:cubicBezTo>
                <a:cubicBezTo>
                  <a:pt x="2007" y="329"/>
                  <a:pt x="1768" y="394"/>
                  <a:pt x="1527" y="420"/>
                </a:cubicBezTo>
                <a:cubicBezTo>
                  <a:pt x="1276" y="425"/>
                  <a:pt x="1027" y="425"/>
                  <a:pt x="777" y="429"/>
                </a:cubicBezTo>
                <a:lnTo>
                  <a:pt x="0" y="439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1" name="Freeform 15"/>
          <p:cNvSpPr>
            <a:spLocks/>
          </p:cNvSpPr>
          <p:nvPr/>
        </p:nvSpPr>
        <p:spPr bwMode="auto">
          <a:xfrm>
            <a:off x="609600" y="3727029"/>
            <a:ext cx="7242175" cy="1989138"/>
          </a:xfrm>
          <a:custGeom>
            <a:avLst/>
            <a:gdLst/>
            <a:ahLst/>
            <a:cxnLst>
              <a:cxn ang="0">
                <a:pos x="0" y="881"/>
              </a:cxn>
              <a:cxn ang="0">
                <a:pos x="9" y="1253"/>
              </a:cxn>
              <a:cxn ang="0">
                <a:pos x="1463" y="1244"/>
              </a:cxn>
              <a:cxn ang="0">
                <a:pos x="2331" y="1061"/>
              </a:cxn>
              <a:cxn ang="0">
                <a:pos x="2761" y="915"/>
              </a:cxn>
              <a:cxn ang="0">
                <a:pos x="3520" y="851"/>
              </a:cxn>
              <a:cxn ang="0">
                <a:pos x="4553" y="833"/>
              </a:cxn>
              <a:cxn ang="0">
                <a:pos x="4562" y="19"/>
              </a:cxn>
              <a:cxn ang="0">
                <a:pos x="4005" y="19"/>
              </a:cxn>
              <a:cxn ang="0">
                <a:pos x="3529" y="19"/>
              </a:cxn>
              <a:cxn ang="0">
                <a:pos x="3127" y="28"/>
              </a:cxn>
              <a:cxn ang="0">
                <a:pos x="2971" y="37"/>
              </a:cxn>
              <a:cxn ang="0">
                <a:pos x="2560" y="138"/>
              </a:cxn>
              <a:cxn ang="0">
                <a:pos x="2085" y="595"/>
              </a:cxn>
              <a:cxn ang="0">
                <a:pos x="1792" y="741"/>
              </a:cxn>
              <a:cxn ang="0">
                <a:pos x="1399" y="851"/>
              </a:cxn>
              <a:cxn ang="0">
                <a:pos x="777" y="871"/>
              </a:cxn>
              <a:cxn ang="0">
                <a:pos x="0" y="881"/>
              </a:cxn>
            </a:cxnLst>
            <a:rect l="0" t="0" r="r" b="b"/>
            <a:pathLst>
              <a:path w="4562" h="1253">
                <a:moveTo>
                  <a:pt x="0" y="881"/>
                </a:moveTo>
                <a:lnTo>
                  <a:pt x="9" y="1253"/>
                </a:lnTo>
                <a:lnTo>
                  <a:pt x="1463" y="1244"/>
                </a:lnTo>
                <a:cubicBezTo>
                  <a:pt x="1850" y="1212"/>
                  <a:pt x="2115" y="1116"/>
                  <a:pt x="2331" y="1061"/>
                </a:cubicBezTo>
                <a:cubicBezTo>
                  <a:pt x="2547" y="1006"/>
                  <a:pt x="2563" y="950"/>
                  <a:pt x="2761" y="915"/>
                </a:cubicBezTo>
                <a:cubicBezTo>
                  <a:pt x="2959" y="880"/>
                  <a:pt x="3221" y="865"/>
                  <a:pt x="3520" y="851"/>
                </a:cubicBezTo>
                <a:lnTo>
                  <a:pt x="4553" y="833"/>
                </a:lnTo>
                <a:lnTo>
                  <a:pt x="4562" y="19"/>
                </a:lnTo>
                <a:lnTo>
                  <a:pt x="4005" y="19"/>
                </a:lnTo>
                <a:cubicBezTo>
                  <a:pt x="3926" y="27"/>
                  <a:pt x="3606" y="0"/>
                  <a:pt x="3529" y="19"/>
                </a:cubicBezTo>
                <a:lnTo>
                  <a:pt x="3127" y="28"/>
                </a:lnTo>
                <a:cubicBezTo>
                  <a:pt x="3054" y="30"/>
                  <a:pt x="3065" y="19"/>
                  <a:pt x="2971" y="37"/>
                </a:cubicBezTo>
                <a:cubicBezTo>
                  <a:pt x="2877" y="55"/>
                  <a:pt x="2708" y="45"/>
                  <a:pt x="2560" y="138"/>
                </a:cubicBezTo>
                <a:cubicBezTo>
                  <a:pt x="2412" y="231"/>
                  <a:pt x="2213" y="495"/>
                  <a:pt x="2085" y="595"/>
                </a:cubicBezTo>
                <a:cubicBezTo>
                  <a:pt x="1957" y="695"/>
                  <a:pt x="1906" y="698"/>
                  <a:pt x="1792" y="741"/>
                </a:cubicBezTo>
                <a:cubicBezTo>
                  <a:pt x="1678" y="784"/>
                  <a:pt x="1568" y="829"/>
                  <a:pt x="1399" y="851"/>
                </a:cubicBezTo>
                <a:cubicBezTo>
                  <a:pt x="1148" y="856"/>
                  <a:pt x="1027" y="867"/>
                  <a:pt x="777" y="871"/>
                </a:cubicBezTo>
                <a:lnTo>
                  <a:pt x="0" y="881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2" name="Text Box 16"/>
          <p:cNvSpPr txBox="1">
            <a:spLocks noChangeArrowheads="1"/>
          </p:cNvSpPr>
          <p:nvPr/>
        </p:nvSpPr>
        <p:spPr bwMode="auto">
          <a:xfrm>
            <a:off x="7924800" y="4885904"/>
            <a:ext cx="914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700 mb</a:t>
            </a:r>
          </a:p>
        </p:txBody>
      </p:sp>
      <p:sp>
        <p:nvSpPr>
          <p:cNvPr id="1453073" name="Freeform 17"/>
          <p:cNvSpPr>
            <a:spLocks/>
          </p:cNvSpPr>
          <p:nvPr/>
        </p:nvSpPr>
        <p:spPr bwMode="auto">
          <a:xfrm>
            <a:off x="609600" y="2509417"/>
            <a:ext cx="7242175" cy="2622550"/>
          </a:xfrm>
          <a:custGeom>
            <a:avLst/>
            <a:gdLst/>
            <a:ahLst/>
            <a:cxnLst>
              <a:cxn ang="0">
                <a:pos x="0" y="1280"/>
              </a:cxn>
              <a:cxn ang="0">
                <a:pos x="9" y="1652"/>
              </a:cxn>
              <a:cxn ang="0">
                <a:pos x="1381" y="1627"/>
              </a:cxn>
              <a:cxn ang="0">
                <a:pos x="1932" y="1455"/>
              </a:cxn>
              <a:cxn ang="0">
                <a:pos x="2222" y="1240"/>
              </a:cxn>
              <a:cxn ang="0">
                <a:pos x="2450" y="984"/>
              </a:cxn>
              <a:cxn ang="0">
                <a:pos x="2770" y="823"/>
              </a:cxn>
              <a:cxn ang="0">
                <a:pos x="3502" y="792"/>
              </a:cxn>
              <a:cxn ang="0">
                <a:pos x="4562" y="792"/>
              </a:cxn>
              <a:cxn ang="0">
                <a:pos x="4553" y="9"/>
              </a:cxn>
              <a:cxn ang="0">
                <a:pos x="4151" y="0"/>
              </a:cxn>
              <a:cxn ang="0">
                <a:pos x="3666" y="0"/>
              </a:cxn>
              <a:cxn ang="0">
                <a:pos x="2898" y="46"/>
              </a:cxn>
              <a:cxn ang="0">
                <a:pos x="2450" y="155"/>
              </a:cxn>
              <a:cxn ang="0">
                <a:pos x="2130" y="381"/>
              </a:cxn>
              <a:cxn ang="0">
                <a:pos x="1810" y="759"/>
              </a:cxn>
              <a:cxn ang="0">
                <a:pos x="1381" y="1149"/>
              </a:cxn>
              <a:cxn ang="0">
                <a:pos x="1143" y="1251"/>
              </a:cxn>
              <a:cxn ang="0">
                <a:pos x="777" y="1270"/>
              </a:cxn>
              <a:cxn ang="0">
                <a:pos x="0" y="1280"/>
              </a:cxn>
            </a:cxnLst>
            <a:rect l="0" t="0" r="r" b="b"/>
            <a:pathLst>
              <a:path w="4562" h="1652">
                <a:moveTo>
                  <a:pt x="0" y="1280"/>
                </a:moveTo>
                <a:lnTo>
                  <a:pt x="9" y="1652"/>
                </a:lnTo>
                <a:lnTo>
                  <a:pt x="1381" y="1627"/>
                </a:lnTo>
                <a:cubicBezTo>
                  <a:pt x="1701" y="1594"/>
                  <a:pt x="1792" y="1519"/>
                  <a:pt x="1932" y="1455"/>
                </a:cubicBezTo>
                <a:cubicBezTo>
                  <a:pt x="2072" y="1391"/>
                  <a:pt x="2136" y="1318"/>
                  <a:pt x="2222" y="1240"/>
                </a:cubicBezTo>
                <a:cubicBezTo>
                  <a:pt x="2308" y="1162"/>
                  <a:pt x="2359" y="1053"/>
                  <a:pt x="2450" y="984"/>
                </a:cubicBezTo>
                <a:cubicBezTo>
                  <a:pt x="2541" y="915"/>
                  <a:pt x="2595" y="855"/>
                  <a:pt x="2770" y="823"/>
                </a:cubicBezTo>
                <a:cubicBezTo>
                  <a:pt x="2945" y="791"/>
                  <a:pt x="3203" y="797"/>
                  <a:pt x="3502" y="792"/>
                </a:cubicBezTo>
                <a:lnTo>
                  <a:pt x="4562" y="792"/>
                </a:lnTo>
                <a:lnTo>
                  <a:pt x="4553" y="9"/>
                </a:lnTo>
                <a:lnTo>
                  <a:pt x="4151" y="0"/>
                </a:lnTo>
                <a:cubicBezTo>
                  <a:pt x="4072" y="8"/>
                  <a:pt x="3867" y="1"/>
                  <a:pt x="3666" y="0"/>
                </a:cubicBezTo>
                <a:lnTo>
                  <a:pt x="2898" y="46"/>
                </a:lnTo>
                <a:cubicBezTo>
                  <a:pt x="2695" y="72"/>
                  <a:pt x="2578" y="99"/>
                  <a:pt x="2450" y="155"/>
                </a:cubicBezTo>
                <a:cubicBezTo>
                  <a:pt x="2322" y="211"/>
                  <a:pt x="2237" y="280"/>
                  <a:pt x="2130" y="381"/>
                </a:cubicBezTo>
                <a:cubicBezTo>
                  <a:pt x="2023" y="482"/>
                  <a:pt x="1935" y="631"/>
                  <a:pt x="1810" y="759"/>
                </a:cubicBezTo>
                <a:cubicBezTo>
                  <a:pt x="1685" y="887"/>
                  <a:pt x="1492" y="1067"/>
                  <a:pt x="1381" y="1149"/>
                </a:cubicBezTo>
                <a:cubicBezTo>
                  <a:pt x="1265" y="1221"/>
                  <a:pt x="1244" y="1231"/>
                  <a:pt x="1143" y="1251"/>
                </a:cubicBezTo>
                <a:cubicBezTo>
                  <a:pt x="1042" y="1271"/>
                  <a:pt x="967" y="1265"/>
                  <a:pt x="777" y="1270"/>
                </a:cubicBezTo>
                <a:lnTo>
                  <a:pt x="0" y="1280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4" name="Freeform 18"/>
          <p:cNvSpPr>
            <a:spLocks/>
          </p:cNvSpPr>
          <p:nvPr/>
        </p:nvSpPr>
        <p:spPr bwMode="auto">
          <a:xfrm>
            <a:off x="609600" y="1914104"/>
            <a:ext cx="7256463" cy="2635250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386" y="68"/>
              </a:cxn>
              <a:cxn ang="0">
                <a:pos x="1848" y="264"/>
              </a:cxn>
              <a:cxn ang="0">
                <a:pos x="1488" y="576"/>
              </a:cxn>
              <a:cxn ang="0">
                <a:pos x="1143" y="809"/>
              </a:cxn>
              <a:cxn ang="0">
                <a:pos x="622" y="873"/>
              </a:cxn>
              <a:cxn ang="0">
                <a:pos x="9" y="873"/>
              </a:cxn>
              <a:cxn ang="0">
                <a:pos x="0" y="1641"/>
              </a:cxn>
              <a:cxn ang="0">
                <a:pos x="512" y="1650"/>
              </a:cxn>
              <a:cxn ang="0">
                <a:pos x="996" y="1641"/>
              </a:cxn>
              <a:cxn ang="0">
                <a:pos x="1234" y="1604"/>
              </a:cxn>
              <a:cxn ang="0">
                <a:pos x="1399" y="1506"/>
              </a:cxn>
              <a:cxn ang="0">
                <a:pos x="1655" y="1284"/>
              </a:cxn>
              <a:cxn ang="0">
                <a:pos x="2004" y="900"/>
              </a:cxn>
              <a:cxn ang="0">
                <a:pos x="2121" y="757"/>
              </a:cxn>
              <a:cxn ang="0">
                <a:pos x="2316" y="594"/>
              </a:cxn>
              <a:cxn ang="0">
                <a:pos x="2598" y="474"/>
              </a:cxn>
              <a:cxn ang="0">
                <a:pos x="3127" y="397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660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45" y="20"/>
                  <a:pt x="2596" y="26"/>
                  <a:pt x="2386" y="68"/>
                </a:cubicBezTo>
                <a:cubicBezTo>
                  <a:pt x="2176" y="110"/>
                  <a:pt x="1998" y="179"/>
                  <a:pt x="1848" y="264"/>
                </a:cubicBezTo>
                <a:cubicBezTo>
                  <a:pt x="1698" y="349"/>
                  <a:pt x="1606" y="485"/>
                  <a:pt x="1488" y="576"/>
                </a:cubicBezTo>
                <a:cubicBezTo>
                  <a:pt x="1370" y="667"/>
                  <a:pt x="1287" y="760"/>
                  <a:pt x="1143" y="809"/>
                </a:cubicBezTo>
                <a:cubicBezTo>
                  <a:pt x="999" y="858"/>
                  <a:pt x="811" y="862"/>
                  <a:pt x="622" y="873"/>
                </a:cubicBezTo>
                <a:lnTo>
                  <a:pt x="9" y="873"/>
                </a:lnTo>
                <a:lnTo>
                  <a:pt x="0" y="1641"/>
                </a:lnTo>
                <a:lnTo>
                  <a:pt x="512" y="1650"/>
                </a:lnTo>
                <a:cubicBezTo>
                  <a:pt x="591" y="1642"/>
                  <a:pt x="919" y="1660"/>
                  <a:pt x="996" y="1641"/>
                </a:cubicBezTo>
                <a:cubicBezTo>
                  <a:pt x="1112" y="1627"/>
                  <a:pt x="1162" y="1627"/>
                  <a:pt x="1234" y="1604"/>
                </a:cubicBezTo>
                <a:cubicBezTo>
                  <a:pt x="1301" y="1582"/>
                  <a:pt x="1329" y="1559"/>
                  <a:pt x="1399" y="1506"/>
                </a:cubicBezTo>
                <a:cubicBezTo>
                  <a:pt x="1472" y="1504"/>
                  <a:pt x="1552" y="1383"/>
                  <a:pt x="1655" y="1284"/>
                </a:cubicBezTo>
                <a:cubicBezTo>
                  <a:pt x="1756" y="1183"/>
                  <a:pt x="1926" y="988"/>
                  <a:pt x="2004" y="900"/>
                </a:cubicBezTo>
                <a:cubicBezTo>
                  <a:pt x="2082" y="812"/>
                  <a:pt x="2069" y="808"/>
                  <a:pt x="2121" y="757"/>
                </a:cubicBezTo>
                <a:cubicBezTo>
                  <a:pt x="2173" y="706"/>
                  <a:pt x="2237" y="641"/>
                  <a:pt x="2316" y="594"/>
                </a:cubicBezTo>
                <a:cubicBezTo>
                  <a:pt x="2395" y="547"/>
                  <a:pt x="2463" y="507"/>
                  <a:pt x="2598" y="474"/>
                </a:cubicBezTo>
                <a:cubicBezTo>
                  <a:pt x="2733" y="441"/>
                  <a:pt x="2928" y="412"/>
                  <a:pt x="3127" y="397"/>
                </a:cubicBezTo>
                <a:cubicBezTo>
                  <a:pt x="3378" y="392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5" name="Freeform 19"/>
          <p:cNvSpPr>
            <a:spLocks/>
          </p:cNvSpPr>
          <p:nvPr/>
        </p:nvSpPr>
        <p:spPr bwMode="auto">
          <a:xfrm>
            <a:off x="609600" y="1304504"/>
            <a:ext cx="7256463" cy="1989138"/>
          </a:xfrm>
          <a:custGeom>
            <a:avLst/>
            <a:gdLst/>
            <a:ahLst/>
            <a:cxnLst>
              <a:cxn ang="0">
                <a:pos x="4571" y="372"/>
              </a:cxn>
              <a:cxn ang="0">
                <a:pos x="4562" y="0"/>
              </a:cxn>
              <a:cxn ang="0">
                <a:pos x="3108" y="9"/>
              </a:cxn>
              <a:cxn ang="0">
                <a:pos x="2203" y="77"/>
              </a:cxn>
              <a:cxn ang="0">
                <a:pos x="1728" y="196"/>
              </a:cxn>
              <a:cxn ang="0">
                <a:pos x="1015" y="361"/>
              </a:cxn>
              <a:cxn ang="0">
                <a:pos x="0" y="361"/>
              </a:cxn>
              <a:cxn ang="0">
                <a:pos x="0" y="1247"/>
              </a:cxn>
              <a:cxn ang="0">
                <a:pos x="466" y="1247"/>
              </a:cxn>
              <a:cxn ang="0">
                <a:pos x="1042" y="1234"/>
              </a:cxn>
              <a:cxn ang="0">
                <a:pos x="1272" y="1128"/>
              </a:cxn>
              <a:cxn ang="0">
                <a:pos x="1618" y="854"/>
              </a:cxn>
              <a:cxn ang="0">
                <a:pos x="1819" y="671"/>
              </a:cxn>
              <a:cxn ang="0">
                <a:pos x="2167" y="507"/>
              </a:cxn>
              <a:cxn ang="0">
                <a:pos x="2642" y="406"/>
              </a:cxn>
              <a:cxn ang="0">
                <a:pos x="3172" y="402"/>
              </a:cxn>
              <a:cxn ang="0">
                <a:pos x="3794" y="382"/>
              </a:cxn>
              <a:cxn ang="0">
                <a:pos x="4571" y="372"/>
              </a:cxn>
            </a:cxnLst>
            <a:rect l="0" t="0" r="r" b="b"/>
            <a:pathLst>
              <a:path w="4571" h="1253">
                <a:moveTo>
                  <a:pt x="4571" y="372"/>
                </a:moveTo>
                <a:lnTo>
                  <a:pt x="4562" y="0"/>
                </a:lnTo>
                <a:lnTo>
                  <a:pt x="3108" y="9"/>
                </a:lnTo>
                <a:cubicBezTo>
                  <a:pt x="2715" y="22"/>
                  <a:pt x="2433" y="46"/>
                  <a:pt x="2203" y="77"/>
                </a:cubicBezTo>
                <a:cubicBezTo>
                  <a:pt x="1973" y="108"/>
                  <a:pt x="1926" y="149"/>
                  <a:pt x="1728" y="196"/>
                </a:cubicBezTo>
                <a:cubicBezTo>
                  <a:pt x="1530" y="243"/>
                  <a:pt x="1303" y="333"/>
                  <a:pt x="1015" y="361"/>
                </a:cubicBezTo>
                <a:lnTo>
                  <a:pt x="0" y="361"/>
                </a:lnTo>
                <a:lnTo>
                  <a:pt x="0" y="1247"/>
                </a:lnTo>
                <a:lnTo>
                  <a:pt x="466" y="1247"/>
                </a:lnTo>
                <a:cubicBezTo>
                  <a:pt x="545" y="1239"/>
                  <a:pt x="965" y="1253"/>
                  <a:pt x="1042" y="1234"/>
                </a:cubicBezTo>
                <a:lnTo>
                  <a:pt x="1272" y="1128"/>
                </a:lnTo>
                <a:cubicBezTo>
                  <a:pt x="1345" y="1126"/>
                  <a:pt x="1527" y="930"/>
                  <a:pt x="1618" y="854"/>
                </a:cubicBezTo>
                <a:cubicBezTo>
                  <a:pt x="1709" y="778"/>
                  <a:pt x="1728" y="729"/>
                  <a:pt x="1819" y="671"/>
                </a:cubicBezTo>
                <a:cubicBezTo>
                  <a:pt x="1910" y="613"/>
                  <a:pt x="2030" y="551"/>
                  <a:pt x="2167" y="507"/>
                </a:cubicBezTo>
                <a:cubicBezTo>
                  <a:pt x="2304" y="463"/>
                  <a:pt x="2475" y="423"/>
                  <a:pt x="2642" y="406"/>
                </a:cubicBezTo>
                <a:cubicBezTo>
                  <a:pt x="2809" y="389"/>
                  <a:pt x="2980" y="406"/>
                  <a:pt x="3172" y="402"/>
                </a:cubicBezTo>
                <a:cubicBezTo>
                  <a:pt x="3423" y="397"/>
                  <a:pt x="3544" y="386"/>
                  <a:pt x="3794" y="382"/>
                </a:cubicBezTo>
                <a:lnTo>
                  <a:pt x="4571" y="372"/>
                </a:lnTo>
                <a:close/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53078" name="Text Box 22"/>
          <p:cNvSpPr txBox="1">
            <a:spLocks noChangeArrowheads="1"/>
          </p:cNvSpPr>
          <p:nvPr/>
        </p:nvSpPr>
        <p:spPr bwMode="auto">
          <a:xfrm>
            <a:off x="366218" y="4727816"/>
            <a:ext cx="3550693" cy="144398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small thickness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of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cooler, compared to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ABA560CB-FDFB-3B4B-AF85-4AAF78764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0680" y="4716445"/>
            <a:ext cx="3755408" cy="159787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  <a:sym typeface="Wingdings" pitchFamily="2" charset="2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) layers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 are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thicker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: warmer than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that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69414990-221B-FA4D-8878-A2AA56EA9B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71" y="1481923"/>
            <a:ext cx="3550693" cy="113620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big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thickness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of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layers: warm compared to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31" name="Text Box 22">
            <a:extLst>
              <a:ext uri="{FF2B5EF4-FFF2-40B4-BE49-F238E27FC236}">
                <a16:creationId xmlns:a16="http://schemas.microsoft.com/office/drawing/2014/main" id="{690D5CEB-6A6C-264F-B806-68ECAFE7F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1204119"/>
            <a:ext cx="3550693" cy="144398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thinner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mass (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Symbol" pitchFamily="2" charset="2"/>
                <a:ea typeface="+mn-ea"/>
                <a:cs typeface="+mn-cs"/>
              </a:rPr>
              <a:t>D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) layers,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cooler compared to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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that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D3E9-A56F-5C45-B791-A95EDDDD9D52}"/>
              </a:ext>
            </a:extLst>
          </p:cNvPr>
          <p:cNvSpPr txBox="1"/>
          <p:nvPr/>
        </p:nvSpPr>
        <p:spPr>
          <a:xfrm rot="16200000">
            <a:off x="-23245" y="721306"/>
            <a:ext cx="636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itchFamily="2" charset="2"/>
              </a:rPr>
              <a:t>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95EA32-30D8-D544-9AE6-B0205CC6ED49}"/>
              </a:ext>
            </a:extLst>
          </p:cNvPr>
          <p:cNvSpPr txBox="1"/>
          <p:nvPr/>
        </p:nvSpPr>
        <p:spPr>
          <a:xfrm>
            <a:off x="109183" y="1064526"/>
            <a:ext cx="4106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cademy Engraved LET Plain:1.0" panose="02000000000000000000" pitchFamily="2" charset="0"/>
                <a:ea typeface="+mn-ea"/>
                <a:cs typeface="+mn-cs"/>
              </a:rPr>
              <a:t>z</a:t>
            </a:r>
          </a:p>
        </p:txBody>
      </p:sp>
      <p:sp>
        <p:nvSpPr>
          <p:cNvPr id="6" name="Summing Junction 5">
            <a:extLst>
              <a:ext uri="{FF2B5EF4-FFF2-40B4-BE49-F238E27FC236}">
                <a16:creationId xmlns:a16="http://schemas.microsoft.com/office/drawing/2014/main" id="{57C7896D-4739-1044-92DC-6E0143FE5412}"/>
              </a:ext>
            </a:extLst>
          </p:cNvPr>
          <p:cNvSpPr/>
          <p:nvPr/>
        </p:nvSpPr>
        <p:spPr bwMode="auto">
          <a:xfrm>
            <a:off x="2524837" y="2674961"/>
            <a:ext cx="2019869" cy="1978926"/>
          </a:xfrm>
          <a:prstGeom prst="flowChartSummingJunction">
            <a:avLst/>
          </a:prstGeom>
          <a:solidFill>
            <a:schemeClr val="accent2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Jet stream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into page </a:t>
            </a:r>
          </a:p>
        </p:txBody>
      </p:sp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8D016ABB-F548-EF4D-A165-0EF7BDFD83E7}"/>
              </a:ext>
            </a:extLst>
          </p:cNvPr>
          <p:cNvSpPr/>
          <p:nvPr/>
        </p:nvSpPr>
        <p:spPr bwMode="auto">
          <a:xfrm>
            <a:off x="3616651" y="3289109"/>
            <a:ext cx="2361063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Coriolis force to R</a:t>
            </a:r>
          </a:p>
        </p:txBody>
      </p:sp>
      <p:sp>
        <p:nvSpPr>
          <p:cNvPr id="38" name="Striped Right Arrow 37">
            <a:extLst>
              <a:ext uri="{FF2B5EF4-FFF2-40B4-BE49-F238E27FC236}">
                <a16:creationId xmlns:a16="http://schemas.microsoft.com/office/drawing/2014/main" id="{F8C13FC8-4A04-0F43-AE88-2B73F3F6FB97}"/>
              </a:ext>
            </a:extLst>
          </p:cNvPr>
          <p:cNvSpPr/>
          <p:nvPr/>
        </p:nvSpPr>
        <p:spPr bwMode="auto">
          <a:xfrm flipH="1">
            <a:off x="1173706" y="3264088"/>
            <a:ext cx="2267799" cy="723331"/>
          </a:xfrm>
          <a:prstGeom prst="stripedRightArrow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PGF is “downhill”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3CF2F5-1EEB-BC42-9EAF-863EC4D75A32}"/>
              </a:ext>
            </a:extLst>
          </p:cNvPr>
          <p:cNvSpPr txBox="1"/>
          <p:nvPr/>
        </p:nvSpPr>
        <p:spPr>
          <a:xfrm>
            <a:off x="300253" y="6311244"/>
            <a:ext cx="938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North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0082D9-9D17-4F4B-8C5E-40EF2E3EB609}"/>
              </a:ext>
            </a:extLst>
          </p:cNvPr>
          <p:cNvSpPr txBox="1"/>
          <p:nvPr/>
        </p:nvSpPr>
        <p:spPr>
          <a:xfrm>
            <a:off x="7249239" y="6396335"/>
            <a:ext cx="989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26812020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CEA1BB-3783-4C40-BC25-A64659A85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2"/>
          <a:stretch/>
        </p:blipFill>
        <p:spPr>
          <a:xfrm>
            <a:off x="152400" y="1203158"/>
            <a:ext cx="8458200" cy="5350042"/>
          </a:xfrm>
          <a:prstGeom prst="rect">
            <a:avLst/>
          </a:prstGeom>
        </p:spPr>
      </p:pic>
      <p:sp>
        <p:nvSpPr>
          <p:cNvPr id="1453069" name="Text Box 13"/>
          <p:cNvSpPr txBox="1">
            <a:spLocks noChangeArrowheads="1"/>
          </p:cNvSpPr>
          <p:nvPr/>
        </p:nvSpPr>
        <p:spPr bwMode="auto">
          <a:xfrm>
            <a:off x="228600" y="0"/>
            <a:ext cx="8478253" cy="13234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This is a whole vortex (two jets)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bg2"/>
                </a:solidFill>
                <a:latin typeface="Symbol" pitchFamily="2" charset="2"/>
              </a:rPr>
              <a:t>q</a:t>
            </a:r>
            <a:r>
              <a:rPr lang="en-US" sz="3200" b="1" dirty="0">
                <a:solidFill>
                  <a:schemeClr val="bg2"/>
                </a:solidFill>
                <a:latin typeface="Times New Roman" pitchFamily="18" charset="0"/>
              </a:rPr>
              <a:t>(K) contours</a:t>
            </a:r>
            <a:endParaRPr kumimoji="0" lang="en-US" sz="3200" b="1" i="0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ED4AF0-764E-3E40-98EB-B00E0880E9CD}"/>
              </a:ext>
            </a:extLst>
          </p:cNvPr>
          <p:cNvGrpSpPr/>
          <p:nvPr/>
        </p:nvGrpSpPr>
        <p:grpSpPr>
          <a:xfrm>
            <a:off x="970237" y="1066800"/>
            <a:ext cx="5887762" cy="5081969"/>
            <a:chOff x="1981200" y="950794"/>
            <a:chExt cx="9800320" cy="5081969"/>
          </a:xfrm>
        </p:grpSpPr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DFB5CCE9-B04C-AD49-AA23-D9F495E26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2599904"/>
              <a:ext cx="2971800" cy="2057400"/>
            </a:xfrm>
            <a:prstGeom prst="ellipse">
              <a:avLst/>
            </a:prstGeom>
            <a:noFill/>
            <a:ln w="12700">
              <a:noFill/>
              <a:round/>
              <a:headEnd/>
              <a:tailEnd/>
            </a:ln>
            <a:effectLst/>
          </p:spPr>
          <p:txBody>
            <a:bodyPr wrap="none" lIns="90488" tIns="44450" rIns="90488" bIns="4445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  <p:sp>
          <p:nvSpPr>
            <p:cNvPr id="15" name="Text Box 22">
              <a:extLst>
                <a:ext uri="{FF2B5EF4-FFF2-40B4-BE49-F238E27FC236}">
                  <a16:creationId xmlns:a16="http://schemas.microsoft.com/office/drawing/2014/main" id="{1E1F032A-73CB-A148-9BA7-963488D167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39685" y="3465394"/>
              <a:ext cx="6341835" cy="256736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cooler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5400" b="1" dirty="0">
                  <a:solidFill>
                    <a:srgbClr val="0066CC"/>
                  </a:solidFill>
                  <a:latin typeface="Arial" pitchFamily="34" charset="0"/>
                  <a:sym typeface="Wingdings" pitchFamily="2" charset="2"/>
                </a:rPr>
                <a:t> that 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66CC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below the cyclone </a:t>
              </a:r>
            </a:p>
          </p:txBody>
        </p:sp>
        <p:sp>
          <p:nvSpPr>
            <p:cNvPr id="17" name="Text Box 22">
              <a:extLst>
                <a:ext uri="{FF2B5EF4-FFF2-40B4-BE49-F238E27FC236}">
                  <a16:creationId xmlns:a16="http://schemas.microsoft.com/office/drawing/2014/main" id="{49094693-C5C2-9C4C-9B01-F254BB17FA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78665" y="950794"/>
              <a:ext cx="6976019" cy="19364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90488" tIns="44450" rIns="90488" bIns="4445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warmer</a:t>
              </a: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 than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lang="en-US" sz="4000" b="1" dirty="0">
                  <a:solidFill>
                    <a:srgbClr val="FF0000"/>
                  </a:solidFill>
                  <a:latin typeface="Arial" pitchFamily="34" charset="0"/>
                  <a:sym typeface="Wingdings" pitchFamily="2" charset="2"/>
                </a:rPr>
                <a:t> that  </a:t>
              </a:r>
            </a:p>
            <a:p>
              <a:pPr marR="0" lvl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tabLst/>
                <a:defRPr/>
              </a:pPr>
              <a:r>
                <a:rPr kumimoji="0" lang="en-US" sz="2400" b="1" i="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+mn-cs"/>
                </a:rPr>
                <a:t>above the cyclone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0967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F84F8ED-B3A3-8443-890D-116B15533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5321300"/>
            <a:ext cx="4699000" cy="1308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0C3A5-71E0-DE45-8C0B-26B6F1184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73300"/>
            <a:ext cx="7772400" cy="4114800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0070C0"/>
                </a:solidFill>
              </a:rPr>
              <a:t>cool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This is called a </a:t>
            </a:r>
            <a:r>
              <a:rPr lang="en-US" i="1" dirty="0">
                <a:solidFill>
                  <a:srgbClr val="C00000"/>
                </a:solidFill>
              </a:rPr>
              <a:t>warm core </a:t>
            </a:r>
            <a:r>
              <a:rPr lang="en-US" i="1" dirty="0">
                <a:solidFill>
                  <a:schemeClr val="bg2"/>
                </a:solidFill>
              </a:rPr>
              <a:t>cyclone:</a:t>
            </a: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BF2DD8-3774-9D4A-9726-AE0702BEE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0" y="2806700"/>
            <a:ext cx="4953000" cy="1828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251A98-C851-B144-BA39-A05902D7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Since our main weather concern is in the </a:t>
            </a:r>
            <a:r>
              <a:rPr lang="en-US" i="1" dirty="0">
                <a:solidFill>
                  <a:schemeClr val="bg2"/>
                </a:solidFill>
              </a:rPr>
              <a:t>lower troposphere</a:t>
            </a:r>
            <a:r>
              <a:rPr lang="en-US" dirty="0">
                <a:solidFill>
                  <a:schemeClr val="bg2"/>
                </a:solidFill>
              </a:rPr>
              <a:t> (where water is),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7EFC39-09EE-944F-8217-6CAE88CF34D0}"/>
              </a:ext>
            </a:extLst>
          </p:cNvPr>
          <p:cNvCxnSpPr/>
          <p:nvPr/>
        </p:nvCxnSpPr>
        <p:spPr bwMode="auto">
          <a:xfrm flipH="1" flipV="1">
            <a:off x="2362200" y="44069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218207-E612-4845-B454-28D2C53DA2B2}"/>
              </a:ext>
            </a:extLst>
          </p:cNvPr>
          <p:cNvCxnSpPr>
            <a:cxnSpLocks/>
          </p:cNvCxnSpPr>
          <p:nvPr/>
        </p:nvCxnSpPr>
        <p:spPr bwMode="auto">
          <a:xfrm flipV="1">
            <a:off x="2133600" y="44831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8A3C08D-C825-B74C-859C-B2866AB77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91000" y="4178300"/>
            <a:ext cx="240921" cy="393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4325B0-02AF-1046-BFF4-1416B6498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3429000"/>
            <a:ext cx="635000" cy="59928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93B997-D515-9A42-BEE3-F60BBEB27B3A}"/>
              </a:ext>
            </a:extLst>
          </p:cNvPr>
          <p:cNvCxnSpPr/>
          <p:nvPr/>
        </p:nvCxnSpPr>
        <p:spPr bwMode="auto">
          <a:xfrm flipH="1" flipV="1">
            <a:off x="2247900" y="6477000"/>
            <a:ext cx="4495800" cy="15240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55C7AE-65C0-4A4A-B03C-1E002BE617FC}"/>
              </a:ext>
            </a:extLst>
          </p:cNvPr>
          <p:cNvCxnSpPr>
            <a:cxnSpLocks/>
          </p:cNvCxnSpPr>
          <p:nvPr/>
        </p:nvCxnSpPr>
        <p:spPr bwMode="auto">
          <a:xfrm flipV="1">
            <a:off x="2019300" y="6553200"/>
            <a:ext cx="5029200" cy="15240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014001F-0605-874F-97F8-EC23E3C1F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76700" y="6248400"/>
            <a:ext cx="240921" cy="393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C295FE3-8D06-5144-B2AD-1D51F74F9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5486400"/>
            <a:ext cx="381000" cy="5992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31E645-801E-D640-83E8-21762DD13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5486400"/>
            <a:ext cx="406400" cy="59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132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F6491-676C-CF4A-938D-431DD93D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Another Logic idea: </a:t>
            </a:r>
            <a:r>
              <a:rPr lang="en-US" i="1" dirty="0">
                <a:solidFill>
                  <a:schemeClr val="bg2"/>
                </a:solidFill>
              </a:rPr>
              <a:t>instability</a:t>
            </a:r>
            <a:r>
              <a:rPr lang="en-US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B208-25A6-9548-8C32-81BD9F6C7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73958"/>
            <a:ext cx="7772400" cy="46220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horizontal instability: vorticity rolls up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vertical instability: parcels run away 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pattern growth (or positive feedback) in specific situation (midlatitude storm) </a:t>
            </a:r>
          </a:p>
        </p:txBody>
      </p:sp>
    </p:spTree>
    <p:extLst>
      <p:ext uri="{BB962C8B-B14F-4D97-AF65-F5344CB8AC3E}">
        <p14:creationId xmlns:p14="http://schemas.microsoft.com/office/powerpoint/2010/main" val="32473378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BF76D-C93D-B94D-8087-7299B4BA7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instability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3CCF6-0045-F54B-992E-C46FCC76F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60310"/>
            <a:ext cx="8229600" cy="4665853"/>
          </a:xfrm>
        </p:spPr>
        <p:txBody>
          <a:bodyPr/>
          <a:lstStyle/>
          <a:p>
            <a:r>
              <a:rPr lang="en-US" dirty="0"/>
              <a:t>Filaments of vorticity would rather get wavy </a:t>
            </a:r>
          </a:p>
          <a:p>
            <a:r>
              <a:rPr lang="en-US" dirty="0"/>
              <a:t>and then they would rather roll up into balls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AA568E-0365-8F47-97B4-AC205556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9102"/>
            <a:ext cx="9144000" cy="350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244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A930-C98C-E149-B864-19EB8CF6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</a:t>
            </a:r>
            <a:r>
              <a:rPr lang="en-US" i="1" dirty="0"/>
              <a:t>: conditional instability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D409F-F473-8442-AAD8-70246494C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lifted parcel is </a:t>
            </a:r>
            <a:r>
              <a:rPr lang="en-US" dirty="0">
                <a:solidFill>
                  <a:srgbClr val="FF0000"/>
                </a:solidFill>
              </a:rPr>
              <a:t>buoyant, </a:t>
            </a:r>
            <a:r>
              <a:rPr lang="en-US" i="1" dirty="0"/>
              <a:t>runaway ascent</a:t>
            </a:r>
          </a:p>
          <a:p>
            <a:r>
              <a:rPr lang="en-US" dirty="0"/>
              <a:t>Moist lifted air </a:t>
            </a:r>
            <a:r>
              <a:rPr lang="en-US" b="1" dirty="0">
                <a:solidFill>
                  <a:srgbClr val="00B050"/>
                </a:solidFill>
              </a:rPr>
              <a:t>can</a:t>
            </a:r>
            <a:r>
              <a:rPr lang="en-US" dirty="0"/>
              <a:t> be buoyant </a:t>
            </a:r>
            <a:r>
              <a:rPr lang="en-US" dirty="0">
                <a:solidFill>
                  <a:srgbClr val="FF0000"/>
                </a:solidFill>
              </a:rPr>
              <a:t>if </a:t>
            </a:r>
            <a:r>
              <a:rPr lang="en-US" dirty="0" err="1">
                <a:solidFill>
                  <a:srgbClr val="FF0000"/>
                </a:solidFill>
              </a:rPr>
              <a:t>h</a:t>
            </a:r>
            <a:r>
              <a:rPr lang="en-US" baseline="-25000" dirty="0" err="1">
                <a:solidFill>
                  <a:srgbClr val="FF0000"/>
                </a:solidFill>
              </a:rPr>
              <a:t>sat</a:t>
            </a:r>
            <a:r>
              <a:rPr lang="en-US" dirty="0">
                <a:solidFill>
                  <a:srgbClr val="FF0000"/>
                </a:solidFill>
              </a:rPr>
              <a:t>( T(p) ) profile has a minimum in </a:t>
            </a:r>
            <a:r>
              <a:rPr lang="en-US" dirty="0" err="1">
                <a:solidFill>
                  <a:srgbClr val="FF0000"/>
                </a:solidFill>
              </a:rPr>
              <a:t>midlevels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2402A-8972-7D42-B986-925A76579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941" y="3794077"/>
            <a:ext cx="3843456" cy="28952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A0A5F8-80DD-B548-B586-48343366B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79" y="3745273"/>
            <a:ext cx="3922594" cy="295615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0DA95A9-861C-D44B-A6CA-DA3DCA72BE94}"/>
              </a:ext>
            </a:extLst>
          </p:cNvPr>
          <p:cNvCxnSpPr>
            <a:cxnSpLocks/>
          </p:cNvCxnSpPr>
          <p:nvPr/>
        </p:nvCxnSpPr>
        <p:spPr>
          <a:xfrm flipH="1">
            <a:off x="2688609" y="3220871"/>
            <a:ext cx="1910687" cy="20335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12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A930-C98C-E149-B864-19EB8CF6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086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i="1" dirty="0"/>
              <a:t>how conditional</a:t>
            </a:r>
            <a:r>
              <a:rPr lang="en-US" dirty="0"/>
              <a:t> </a:t>
            </a:r>
            <a:r>
              <a:rPr lang="en-US" i="1" dirty="0"/>
              <a:t>instability</a:t>
            </a:r>
            <a:br>
              <a:rPr lang="en-US" i="1" dirty="0"/>
            </a:br>
            <a:r>
              <a:rPr lang="en-US" i="1" dirty="0"/>
              <a:t>couples with synoptic systems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A0A5F8-80DD-B548-B586-48343366B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404" y="1275028"/>
            <a:ext cx="3922594" cy="29561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EFF235-3F41-D048-A134-FAC2962A67DC}"/>
              </a:ext>
            </a:extLst>
          </p:cNvPr>
          <p:cNvSpPr txBox="1"/>
          <p:nvPr/>
        </p:nvSpPr>
        <p:spPr>
          <a:xfrm>
            <a:off x="5349923" y="4285396"/>
            <a:ext cx="31065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sfc</a:t>
            </a:r>
            <a:r>
              <a:rPr lang="en-US" dirty="0"/>
              <a:t>. moisture </a:t>
            </a:r>
            <a:r>
              <a:rPr lang="en-US" dirty="0">
                <a:sym typeface="Wingdings" pitchFamily="2" charset="2"/>
              </a:rPr>
              <a:t> convection 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 heating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PV at base of heating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cyclone (frictional inflow)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wind-driven evaporation 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more surface moisture</a:t>
            </a:r>
          </a:p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33AD12-7AE4-5441-AB29-66F9D3BA73AA}"/>
              </a:ext>
            </a:extLst>
          </p:cNvPr>
          <p:cNvGrpSpPr/>
          <p:nvPr/>
        </p:nvGrpSpPr>
        <p:grpSpPr>
          <a:xfrm>
            <a:off x="232012" y="1651380"/>
            <a:ext cx="5636525" cy="2954655"/>
            <a:chOff x="232012" y="1651380"/>
            <a:chExt cx="5636525" cy="29546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8BCF31-C28D-D841-88D1-9DA2DBBB5601}"/>
                </a:ext>
              </a:extLst>
            </p:cNvPr>
            <p:cNvSpPr txBox="1"/>
            <p:nvPr/>
          </p:nvSpPr>
          <p:spPr>
            <a:xfrm>
              <a:off x="232012" y="1651380"/>
              <a:ext cx="3487924" cy="295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800" dirty="0"/>
                <a:t>cool core </a:t>
              </a:r>
            </a:p>
            <a:p>
              <a:r>
                <a:rPr lang="en-US" dirty="0">
                  <a:sym typeface="Wingdings" pitchFamily="2" charset="2"/>
                </a:rPr>
                <a:t> instability  heating</a:t>
              </a:r>
            </a:p>
            <a:p>
              <a:r>
                <a:rPr lang="en-US" sz="3200" i="1" dirty="0">
                  <a:solidFill>
                    <a:srgbClr val="7030A0"/>
                  </a:solidFill>
                  <a:sym typeface="Wingdings" pitchFamily="2" charset="2"/>
                </a:rPr>
                <a:t>negative</a:t>
              </a:r>
              <a:r>
                <a:rPr lang="en-US" sz="3200" dirty="0">
                  <a:solidFill>
                    <a:srgbClr val="7030A0"/>
                  </a:solidFill>
                  <a:sym typeface="Wingdings" pitchFamily="2" charset="2"/>
                </a:rPr>
                <a:t> feedback</a:t>
              </a:r>
            </a:p>
            <a:p>
              <a:endParaRPr lang="en-US" dirty="0">
                <a:sym typeface="Wingdings" pitchFamily="2" charset="2"/>
              </a:endParaRPr>
            </a:p>
            <a:p>
              <a:r>
                <a:rPr lang="en-US" dirty="0">
                  <a:sym typeface="Wingdings" pitchFamily="2" charset="2"/>
                </a:rPr>
                <a:t>(downward flux of PV:</a:t>
              </a:r>
            </a:p>
            <a:p>
              <a:r>
                <a:rPr lang="en-US" dirty="0">
                  <a:sym typeface="Wingdings" pitchFamily="2" charset="2"/>
                </a:rPr>
                <a:t>a cool core cyclone </a:t>
              </a:r>
            </a:p>
            <a:p>
              <a:r>
                <a:rPr lang="en-US" dirty="0">
                  <a:sym typeface="Wingdings" pitchFamily="2" charset="2"/>
                </a:rPr>
                <a:t>can drive a warm core cyclone </a:t>
              </a:r>
            </a:p>
            <a:p>
              <a:r>
                <a:rPr lang="en-US" dirty="0">
                  <a:sym typeface="Wingdings" pitchFamily="2" charset="2"/>
                </a:rPr>
                <a:t>to develop by moist heating) </a:t>
              </a:r>
            </a:p>
            <a:p>
              <a:endParaRPr lang="en-US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B4568D7-E395-2A43-856A-68808004587C}"/>
                </a:ext>
              </a:extLst>
            </p:cNvPr>
            <p:cNvCxnSpPr>
              <a:cxnSpLocks/>
            </p:cNvCxnSpPr>
            <p:nvPr/>
          </p:nvCxnSpPr>
          <p:spPr>
            <a:xfrm>
              <a:off x="3616657" y="1883391"/>
              <a:ext cx="2251880" cy="84616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2DC6BFB-6A25-FE4C-834F-99BA681304E6}"/>
              </a:ext>
            </a:extLst>
          </p:cNvPr>
          <p:cNvSpPr txBox="1"/>
          <p:nvPr/>
        </p:nvSpPr>
        <p:spPr>
          <a:xfrm>
            <a:off x="3521123" y="4640238"/>
            <a:ext cx="1987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7030A0"/>
                </a:solidFill>
              </a:rPr>
              <a:t>TC pos. </a:t>
            </a:r>
          </a:p>
          <a:p>
            <a:pPr algn="ctr"/>
            <a:r>
              <a:rPr lang="en-US" sz="3600" dirty="0">
                <a:solidFill>
                  <a:srgbClr val="7030A0"/>
                </a:solidFill>
              </a:rPr>
              <a:t>feedback </a:t>
            </a:r>
          </a:p>
          <a:p>
            <a:pPr algn="ctr"/>
            <a:r>
              <a:rPr lang="en-US" sz="3600" dirty="0">
                <a:solidFill>
                  <a:srgbClr val="7030A0"/>
                </a:solidFill>
              </a:rPr>
              <a:t>loop: </a:t>
            </a: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5B8E2992-A031-EF4C-BCE5-658FBDB0D052}"/>
              </a:ext>
            </a:extLst>
          </p:cNvPr>
          <p:cNvCxnSpPr>
            <a:cxnSpLocks/>
          </p:cNvCxnSpPr>
          <p:nvPr/>
        </p:nvCxnSpPr>
        <p:spPr>
          <a:xfrm rot="10800000">
            <a:off x="6277971" y="4612943"/>
            <a:ext cx="1542199" cy="1487608"/>
          </a:xfrm>
          <a:prstGeom prst="curvedConnector3">
            <a:avLst/>
          </a:prstGeom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52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ChangeArrowheads="1"/>
          </p:cNvSpPr>
          <p:nvPr/>
        </p:nvSpPr>
        <p:spPr bwMode="auto">
          <a:xfrm>
            <a:off x="533400" y="152399"/>
            <a:ext cx="8077200" cy="99422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000000"/>
                </a:solidFill>
                <a:latin typeface="Arial" pitchFamily="34" charset="0"/>
              </a:rPr>
              <a:t>Synoptic instability heuristic: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Adiabatic cyclone “Self Development”</a:t>
            </a:r>
          </a:p>
        </p:txBody>
      </p:sp>
      <p:sp>
        <p:nvSpPr>
          <p:cNvPr id="2298883" name="Rectangle 3"/>
          <p:cNvSpPr>
            <a:spLocks noChangeArrowheads="1"/>
          </p:cNvSpPr>
          <p:nvPr/>
        </p:nvSpPr>
        <p:spPr bwMode="auto">
          <a:xfrm>
            <a:off x="190500" y="1259114"/>
            <a:ext cx="8763000" cy="2819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Some midlatitude cyclones exhibit a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sz="2000" b="0" i="1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positive feedback</a:t>
            </a: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involving temperature advection and upper-level troughs and ridges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upper wave (approaching trough’s vorticity)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 upward motion,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surface convergence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  <a:sym typeface="Wingdings" pitchFamily="2" charset="2"/>
              </a:rPr>
              <a:t> surface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cyclone formation or strengthening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Now, consider impact of lower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cyclone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on strength of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upper wave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: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2298884" name="Picture 4" descr="214_cyc_fig1"/>
          <p:cNvPicPr>
            <a:picLocks noChangeAspect="1" noChangeArrowheads="1"/>
          </p:cNvPicPr>
          <p:nvPr/>
        </p:nvPicPr>
        <p:blipFill>
          <a:blip r:embed="rId3" cstate="print">
            <a:lum bright="6000"/>
          </a:blip>
          <a:srcRect t="1131"/>
          <a:stretch>
            <a:fillRect/>
          </a:stretch>
        </p:blipFill>
        <p:spPr bwMode="auto">
          <a:xfrm>
            <a:off x="304800" y="3940175"/>
            <a:ext cx="8686800" cy="234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136525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98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98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98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298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8883" grpId="0" build="p" bldLvl="3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4690" name="Line 2"/>
          <p:cNvSpPr>
            <a:spLocks noChangeShapeType="1"/>
          </p:cNvSpPr>
          <p:nvPr/>
        </p:nvSpPr>
        <p:spPr bwMode="auto">
          <a:xfrm>
            <a:off x="1339850" y="1905000"/>
            <a:ext cx="50292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1" name="Freeform 3"/>
          <p:cNvSpPr>
            <a:spLocks/>
          </p:cNvSpPr>
          <p:nvPr/>
        </p:nvSpPr>
        <p:spPr bwMode="auto">
          <a:xfrm>
            <a:off x="1290638" y="4068763"/>
            <a:ext cx="5810250" cy="906462"/>
          </a:xfrm>
          <a:custGeom>
            <a:avLst/>
            <a:gdLst/>
            <a:ahLst/>
            <a:cxnLst>
              <a:cxn ang="0">
                <a:pos x="0" y="330"/>
              </a:cxn>
              <a:cxn ang="0">
                <a:pos x="253" y="461"/>
              </a:cxn>
              <a:cxn ang="0">
                <a:pos x="527" y="555"/>
              </a:cxn>
              <a:cxn ang="0">
                <a:pos x="772" y="612"/>
              </a:cxn>
              <a:cxn ang="0">
                <a:pos x="1018" y="593"/>
              </a:cxn>
              <a:cxn ang="0">
                <a:pos x="1367" y="451"/>
              </a:cxn>
              <a:cxn ang="0">
                <a:pos x="1632" y="330"/>
              </a:cxn>
              <a:cxn ang="0">
                <a:pos x="1934" y="178"/>
              </a:cxn>
              <a:cxn ang="0">
                <a:pos x="2330" y="27"/>
              </a:cxn>
              <a:cxn ang="0">
                <a:pos x="2736" y="17"/>
              </a:cxn>
              <a:cxn ang="0">
                <a:pos x="3114" y="121"/>
              </a:cxn>
              <a:cxn ang="0">
                <a:pos x="3501" y="225"/>
              </a:cxn>
              <a:cxn ang="0">
                <a:pos x="3898" y="225"/>
              </a:cxn>
            </a:cxnLst>
            <a:rect l="0" t="0" r="r" b="b"/>
            <a:pathLst>
              <a:path w="3898" h="620">
                <a:moveTo>
                  <a:pt x="0" y="330"/>
                </a:moveTo>
                <a:cubicBezTo>
                  <a:pt x="42" y="352"/>
                  <a:pt x="165" y="423"/>
                  <a:pt x="253" y="461"/>
                </a:cubicBezTo>
                <a:cubicBezTo>
                  <a:pt x="341" y="499"/>
                  <a:pt x="441" y="530"/>
                  <a:pt x="527" y="555"/>
                </a:cubicBezTo>
                <a:cubicBezTo>
                  <a:pt x="613" y="580"/>
                  <a:pt x="690" y="606"/>
                  <a:pt x="772" y="612"/>
                </a:cubicBezTo>
                <a:cubicBezTo>
                  <a:pt x="854" y="618"/>
                  <a:pt x="919" y="620"/>
                  <a:pt x="1018" y="593"/>
                </a:cubicBezTo>
                <a:cubicBezTo>
                  <a:pt x="1117" y="566"/>
                  <a:pt x="1265" y="495"/>
                  <a:pt x="1367" y="451"/>
                </a:cubicBezTo>
                <a:cubicBezTo>
                  <a:pt x="1469" y="407"/>
                  <a:pt x="1538" y="375"/>
                  <a:pt x="1632" y="330"/>
                </a:cubicBezTo>
                <a:cubicBezTo>
                  <a:pt x="1726" y="285"/>
                  <a:pt x="1818" y="229"/>
                  <a:pt x="1934" y="178"/>
                </a:cubicBezTo>
                <a:cubicBezTo>
                  <a:pt x="2050" y="127"/>
                  <a:pt x="2196" y="54"/>
                  <a:pt x="2330" y="27"/>
                </a:cubicBezTo>
                <a:cubicBezTo>
                  <a:pt x="2464" y="0"/>
                  <a:pt x="2605" y="1"/>
                  <a:pt x="2736" y="17"/>
                </a:cubicBezTo>
                <a:cubicBezTo>
                  <a:pt x="2867" y="33"/>
                  <a:pt x="2987" y="86"/>
                  <a:pt x="3114" y="121"/>
                </a:cubicBezTo>
                <a:cubicBezTo>
                  <a:pt x="3241" y="156"/>
                  <a:pt x="3370" y="208"/>
                  <a:pt x="3501" y="225"/>
                </a:cubicBezTo>
                <a:cubicBezTo>
                  <a:pt x="3632" y="242"/>
                  <a:pt x="3815" y="225"/>
                  <a:pt x="3898" y="225"/>
                </a:cubicBezTo>
              </a:path>
            </a:pathLst>
          </a:custGeom>
          <a:noFill/>
          <a:ln w="38100" cmpd="sng">
            <a:solidFill>
              <a:schemeClr val="bg2"/>
            </a:solidFill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2" name="Line 4"/>
          <p:cNvSpPr>
            <a:spLocks noChangeShapeType="1"/>
          </p:cNvSpPr>
          <p:nvPr/>
        </p:nvSpPr>
        <p:spPr bwMode="auto">
          <a:xfrm>
            <a:off x="1219200" y="6303963"/>
            <a:ext cx="6010275" cy="0"/>
          </a:xfrm>
          <a:prstGeom prst="line">
            <a:avLst/>
          </a:prstGeom>
          <a:noFill/>
          <a:ln w="762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3" name="Text Box 5"/>
          <p:cNvSpPr txBox="1">
            <a:spLocks noChangeArrowheads="1"/>
          </p:cNvSpPr>
          <p:nvPr/>
        </p:nvSpPr>
        <p:spPr bwMode="auto">
          <a:xfrm>
            <a:off x="1949450" y="5410200"/>
            <a:ext cx="1466850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5" tIns="44449" rIns="90485" bIns="44449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66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Cold advection</a:t>
            </a:r>
          </a:p>
        </p:txBody>
      </p:sp>
      <p:sp>
        <p:nvSpPr>
          <p:cNvPr id="3314694" name="Text Box 6"/>
          <p:cNvSpPr txBox="1">
            <a:spLocks noChangeArrowheads="1"/>
          </p:cNvSpPr>
          <p:nvPr/>
        </p:nvSpPr>
        <p:spPr bwMode="auto">
          <a:xfrm>
            <a:off x="4354513" y="5397500"/>
            <a:ext cx="1557337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5" tIns="44449" rIns="90485" bIns="44449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Warm advection</a:t>
            </a:r>
          </a:p>
        </p:txBody>
      </p:sp>
      <p:sp>
        <p:nvSpPr>
          <p:cNvPr id="3314695" name="Freeform 7"/>
          <p:cNvSpPr>
            <a:spLocks/>
          </p:cNvSpPr>
          <p:nvPr/>
        </p:nvSpPr>
        <p:spPr bwMode="auto">
          <a:xfrm>
            <a:off x="1301750" y="4254500"/>
            <a:ext cx="5813425" cy="463550"/>
          </a:xfrm>
          <a:custGeom>
            <a:avLst/>
            <a:gdLst/>
            <a:ahLst/>
            <a:cxnLst>
              <a:cxn ang="0">
                <a:pos x="0" y="177"/>
              </a:cxn>
              <a:cxn ang="0">
                <a:pos x="249" y="212"/>
              </a:cxn>
              <a:cxn ang="0">
                <a:pos x="506" y="255"/>
              </a:cxn>
              <a:cxn ang="0">
                <a:pos x="780" y="290"/>
              </a:cxn>
              <a:cxn ang="0">
                <a:pos x="1035" y="267"/>
              </a:cxn>
              <a:cxn ang="0">
                <a:pos x="1331" y="194"/>
              </a:cxn>
              <a:cxn ang="0">
                <a:pos x="1594" y="127"/>
              </a:cxn>
              <a:cxn ang="0">
                <a:pos x="1869" y="63"/>
              </a:cxn>
              <a:cxn ang="0">
                <a:pos x="2225" y="8"/>
              </a:cxn>
              <a:cxn ang="0">
                <a:pos x="2655" y="17"/>
              </a:cxn>
              <a:cxn ang="0">
                <a:pos x="3021" y="81"/>
              </a:cxn>
              <a:cxn ang="0">
                <a:pos x="3386" y="118"/>
              </a:cxn>
              <a:cxn ang="0">
                <a:pos x="3662" y="125"/>
              </a:cxn>
            </a:cxnLst>
            <a:rect l="0" t="0" r="r" b="b"/>
            <a:pathLst>
              <a:path w="3662" h="292">
                <a:moveTo>
                  <a:pt x="0" y="177"/>
                </a:moveTo>
                <a:cubicBezTo>
                  <a:pt x="41" y="182"/>
                  <a:pt x="164" y="199"/>
                  <a:pt x="249" y="212"/>
                </a:cubicBezTo>
                <a:cubicBezTo>
                  <a:pt x="333" y="225"/>
                  <a:pt x="418" y="242"/>
                  <a:pt x="506" y="255"/>
                </a:cubicBezTo>
                <a:cubicBezTo>
                  <a:pt x="594" y="268"/>
                  <a:pt x="692" y="288"/>
                  <a:pt x="780" y="290"/>
                </a:cubicBezTo>
                <a:cubicBezTo>
                  <a:pt x="869" y="292"/>
                  <a:pt x="943" y="283"/>
                  <a:pt x="1035" y="267"/>
                </a:cubicBezTo>
                <a:cubicBezTo>
                  <a:pt x="1127" y="251"/>
                  <a:pt x="1238" y="217"/>
                  <a:pt x="1331" y="194"/>
                </a:cubicBezTo>
                <a:cubicBezTo>
                  <a:pt x="1424" y="171"/>
                  <a:pt x="1504" y="149"/>
                  <a:pt x="1594" y="127"/>
                </a:cubicBezTo>
                <a:cubicBezTo>
                  <a:pt x="1684" y="105"/>
                  <a:pt x="1764" y="83"/>
                  <a:pt x="1869" y="63"/>
                </a:cubicBezTo>
                <a:cubicBezTo>
                  <a:pt x="1974" y="43"/>
                  <a:pt x="2094" y="16"/>
                  <a:pt x="2225" y="8"/>
                </a:cubicBezTo>
                <a:cubicBezTo>
                  <a:pt x="2356" y="0"/>
                  <a:pt x="2522" y="5"/>
                  <a:pt x="2655" y="17"/>
                </a:cubicBezTo>
                <a:cubicBezTo>
                  <a:pt x="2788" y="29"/>
                  <a:pt x="2899" y="64"/>
                  <a:pt x="3021" y="81"/>
                </a:cubicBezTo>
                <a:cubicBezTo>
                  <a:pt x="3143" y="98"/>
                  <a:pt x="3279" y="111"/>
                  <a:pt x="3386" y="118"/>
                </a:cubicBezTo>
                <a:cubicBezTo>
                  <a:pt x="3493" y="125"/>
                  <a:pt x="3605" y="124"/>
                  <a:pt x="3662" y="125"/>
                </a:cubicBezTo>
              </a:path>
            </a:pathLst>
          </a:custGeom>
          <a:noFill/>
          <a:ln w="9525" cap="flat">
            <a:solidFill>
              <a:schemeClr val="bg2"/>
            </a:solidFill>
            <a:prstDash val="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6" name="Line 8"/>
          <p:cNvSpPr>
            <a:spLocks noChangeShapeType="1"/>
          </p:cNvSpPr>
          <p:nvPr/>
        </p:nvSpPr>
        <p:spPr bwMode="auto">
          <a:xfrm>
            <a:off x="2578100" y="4691063"/>
            <a:ext cx="0" cy="280987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7" name="Freeform 9"/>
          <p:cNvSpPr>
            <a:spLocks/>
          </p:cNvSpPr>
          <p:nvPr/>
        </p:nvSpPr>
        <p:spPr bwMode="auto">
          <a:xfrm>
            <a:off x="5083175" y="4060825"/>
            <a:ext cx="9525" cy="193675"/>
          </a:xfrm>
          <a:custGeom>
            <a:avLst/>
            <a:gdLst/>
            <a:ahLst/>
            <a:cxnLst>
              <a:cxn ang="0">
                <a:pos x="6" y="122"/>
              </a:cxn>
              <a:cxn ang="0">
                <a:pos x="0" y="0"/>
              </a:cxn>
            </a:cxnLst>
            <a:rect l="0" t="0" r="r" b="b"/>
            <a:pathLst>
              <a:path w="6" h="122">
                <a:moveTo>
                  <a:pt x="6" y="122"/>
                </a:moveTo>
                <a:lnTo>
                  <a:pt x="0" y="0"/>
                </a:ln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698" name="Text Box 10"/>
          <p:cNvSpPr txBox="1">
            <a:spLocks noChangeArrowheads="1"/>
          </p:cNvSpPr>
          <p:nvPr/>
        </p:nvSpPr>
        <p:spPr bwMode="auto">
          <a:xfrm>
            <a:off x="3651250" y="5770563"/>
            <a:ext cx="573088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L</a:t>
            </a:r>
          </a:p>
        </p:txBody>
      </p:sp>
      <p:sp>
        <p:nvSpPr>
          <p:cNvPr id="3314699" name="Text Box 11"/>
          <p:cNvSpPr txBox="1">
            <a:spLocks noChangeArrowheads="1"/>
          </p:cNvSpPr>
          <p:nvPr/>
        </p:nvSpPr>
        <p:spPr bwMode="auto">
          <a:xfrm>
            <a:off x="1219200" y="1885950"/>
            <a:ext cx="500063" cy="42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</a:t>
            </a:r>
          </a:p>
        </p:txBody>
      </p:sp>
      <p:sp>
        <p:nvSpPr>
          <p:cNvPr id="3314700" name="Text Box 12"/>
          <p:cNvSpPr txBox="1">
            <a:spLocks noChangeArrowheads="1"/>
          </p:cNvSpPr>
          <p:nvPr/>
        </p:nvSpPr>
        <p:spPr bwMode="auto">
          <a:xfrm>
            <a:off x="6140450" y="1885950"/>
            <a:ext cx="501650" cy="42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</a:t>
            </a:r>
          </a:p>
        </p:txBody>
      </p:sp>
      <p:sp>
        <p:nvSpPr>
          <p:cNvPr id="3314701" name="Text Box 13"/>
          <p:cNvSpPr txBox="1">
            <a:spLocks noChangeArrowheads="1"/>
          </p:cNvSpPr>
          <p:nvPr/>
        </p:nvSpPr>
        <p:spPr bwMode="auto">
          <a:xfrm>
            <a:off x="1219200" y="6234113"/>
            <a:ext cx="500063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</a:t>
            </a:r>
          </a:p>
        </p:txBody>
      </p:sp>
      <p:sp>
        <p:nvSpPr>
          <p:cNvPr id="3314702" name="Text Box 14"/>
          <p:cNvSpPr txBox="1">
            <a:spLocks noChangeArrowheads="1"/>
          </p:cNvSpPr>
          <p:nvPr/>
        </p:nvSpPr>
        <p:spPr bwMode="auto">
          <a:xfrm>
            <a:off x="6656388" y="6234113"/>
            <a:ext cx="501650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</a:t>
            </a:r>
          </a:p>
        </p:txBody>
      </p:sp>
      <p:sp>
        <p:nvSpPr>
          <p:cNvPr id="3314703" name="Line 15"/>
          <p:cNvSpPr>
            <a:spLocks noChangeShapeType="1"/>
          </p:cNvSpPr>
          <p:nvPr/>
        </p:nvSpPr>
        <p:spPr bwMode="auto">
          <a:xfrm flipV="1">
            <a:off x="8088313" y="5673725"/>
            <a:ext cx="0" cy="560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04" name="Text Box 16"/>
          <p:cNvSpPr txBox="1">
            <a:spLocks noChangeArrowheads="1"/>
          </p:cNvSpPr>
          <p:nvPr/>
        </p:nvSpPr>
        <p:spPr bwMode="auto">
          <a:xfrm>
            <a:off x="7512050" y="6096000"/>
            <a:ext cx="107315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up</a:t>
            </a:r>
          </a:p>
        </p:txBody>
      </p:sp>
      <p:sp>
        <p:nvSpPr>
          <p:cNvPr id="3314705" name="Text Box 17"/>
          <p:cNvSpPr txBox="1">
            <a:spLocks noChangeArrowheads="1"/>
          </p:cNvSpPr>
          <p:nvPr/>
        </p:nvSpPr>
        <p:spPr bwMode="auto">
          <a:xfrm>
            <a:off x="1706563" y="3984625"/>
            <a:ext cx="1843087" cy="963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Upper  trough: </a:t>
            </a:r>
            <a:r>
              <a:rPr kumimoji="0" lang="en-US" sz="19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stronger</a:t>
            </a:r>
          </a:p>
        </p:txBody>
      </p:sp>
      <p:sp>
        <p:nvSpPr>
          <p:cNvPr id="3314706" name="Text Box 18"/>
          <p:cNvSpPr txBox="1">
            <a:spLocks noChangeArrowheads="1"/>
          </p:cNvSpPr>
          <p:nvPr/>
        </p:nvSpPr>
        <p:spPr bwMode="auto">
          <a:xfrm>
            <a:off x="4235450" y="4229100"/>
            <a:ext cx="1735138" cy="670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5121" tIns="42561" rIns="85121" bIns="42561">
            <a:spAutoFit/>
          </a:bodyPr>
          <a:lstStyle/>
          <a:p>
            <a:pPr marL="0" marR="0" lvl="0" indent="0" algn="ctr" defTabSz="8509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Upper  ridge: </a:t>
            </a:r>
            <a:r>
              <a:rPr kumimoji="0" lang="en-US" sz="19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stronger</a:t>
            </a:r>
          </a:p>
        </p:txBody>
      </p:sp>
      <p:sp>
        <p:nvSpPr>
          <p:cNvPr id="3314707" name="Freeform 19"/>
          <p:cNvSpPr>
            <a:spLocks/>
          </p:cNvSpPr>
          <p:nvPr/>
        </p:nvSpPr>
        <p:spPr bwMode="auto">
          <a:xfrm>
            <a:off x="1249363" y="6181725"/>
            <a:ext cx="5864225" cy="396875"/>
          </a:xfrm>
          <a:custGeom>
            <a:avLst/>
            <a:gdLst/>
            <a:ahLst/>
            <a:cxnLst>
              <a:cxn ang="0">
                <a:pos x="0" y="1"/>
              </a:cxn>
              <a:cxn ang="0">
                <a:pos x="208" y="1"/>
              </a:cxn>
              <a:cxn ang="0">
                <a:pos x="473" y="10"/>
              </a:cxn>
              <a:cxn ang="0">
                <a:pos x="720" y="47"/>
              </a:cxn>
              <a:cxn ang="0">
                <a:pos x="985" y="92"/>
              </a:cxn>
              <a:cxn ang="0">
                <a:pos x="1241" y="156"/>
              </a:cxn>
              <a:cxn ang="0">
                <a:pos x="1534" y="239"/>
              </a:cxn>
              <a:cxn ang="0">
                <a:pos x="1808" y="220"/>
              </a:cxn>
              <a:cxn ang="0">
                <a:pos x="2064" y="138"/>
              </a:cxn>
              <a:cxn ang="0">
                <a:pos x="2304" y="74"/>
              </a:cxn>
              <a:cxn ang="0">
                <a:pos x="2560" y="28"/>
              </a:cxn>
              <a:cxn ang="0">
                <a:pos x="2969" y="19"/>
              </a:cxn>
              <a:cxn ang="0">
                <a:pos x="3289" y="19"/>
              </a:cxn>
              <a:cxn ang="0">
                <a:pos x="3694" y="1"/>
              </a:cxn>
            </a:cxnLst>
            <a:rect l="0" t="0" r="r" b="b"/>
            <a:pathLst>
              <a:path w="3694" h="250">
                <a:moveTo>
                  <a:pt x="0" y="1"/>
                </a:moveTo>
                <a:cubicBezTo>
                  <a:pt x="33" y="1"/>
                  <a:pt x="129" y="0"/>
                  <a:pt x="208" y="1"/>
                </a:cubicBezTo>
                <a:cubicBezTo>
                  <a:pt x="287" y="2"/>
                  <a:pt x="388" y="2"/>
                  <a:pt x="473" y="10"/>
                </a:cubicBezTo>
                <a:cubicBezTo>
                  <a:pt x="558" y="18"/>
                  <a:pt x="635" y="33"/>
                  <a:pt x="720" y="47"/>
                </a:cubicBezTo>
                <a:cubicBezTo>
                  <a:pt x="805" y="61"/>
                  <a:pt x="898" y="74"/>
                  <a:pt x="985" y="92"/>
                </a:cubicBezTo>
                <a:cubicBezTo>
                  <a:pt x="1072" y="110"/>
                  <a:pt x="1149" y="132"/>
                  <a:pt x="1241" y="156"/>
                </a:cubicBezTo>
                <a:cubicBezTo>
                  <a:pt x="1333" y="180"/>
                  <a:pt x="1440" y="228"/>
                  <a:pt x="1534" y="239"/>
                </a:cubicBezTo>
                <a:cubicBezTo>
                  <a:pt x="1628" y="250"/>
                  <a:pt x="1720" y="237"/>
                  <a:pt x="1808" y="220"/>
                </a:cubicBezTo>
                <a:cubicBezTo>
                  <a:pt x="1896" y="203"/>
                  <a:pt x="1981" y="162"/>
                  <a:pt x="2064" y="138"/>
                </a:cubicBezTo>
                <a:cubicBezTo>
                  <a:pt x="2147" y="114"/>
                  <a:pt x="2221" y="92"/>
                  <a:pt x="2304" y="74"/>
                </a:cubicBezTo>
                <a:cubicBezTo>
                  <a:pt x="2387" y="56"/>
                  <a:pt x="2449" y="37"/>
                  <a:pt x="2560" y="28"/>
                </a:cubicBezTo>
                <a:cubicBezTo>
                  <a:pt x="2671" y="19"/>
                  <a:pt x="2848" y="20"/>
                  <a:pt x="2969" y="19"/>
                </a:cubicBezTo>
                <a:cubicBezTo>
                  <a:pt x="3090" y="18"/>
                  <a:pt x="3168" y="22"/>
                  <a:pt x="3289" y="19"/>
                </a:cubicBezTo>
                <a:cubicBezTo>
                  <a:pt x="3410" y="16"/>
                  <a:pt x="3610" y="5"/>
                  <a:pt x="3694" y="1"/>
                </a:cubicBezTo>
              </a:path>
            </a:pathLst>
          </a:custGeom>
          <a:noFill/>
          <a:ln w="9525" cap="flat">
            <a:solidFill>
              <a:schemeClr val="bg2"/>
            </a:solidFill>
            <a:prstDash val="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08" name="Line 20"/>
          <p:cNvSpPr>
            <a:spLocks noChangeShapeType="1"/>
          </p:cNvSpPr>
          <p:nvPr/>
        </p:nvSpPr>
        <p:spPr bwMode="auto">
          <a:xfrm flipV="1">
            <a:off x="8045450" y="5791200"/>
            <a:ext cx="0" cy="38100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 type="triangle" w="med" len="med"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09" name="Freeform 21"/>
          <p:cNvSpPr>
            <a:spLocks/>
          </p:cNvSpPr>
          <p:nvPr/>
        </p:nvSpPr>
        <p:spPr bwMode="auto">
          <a:xfrm>
            <a:off x="1235075" y="6080125"/>
            <a:ext cx="5892800" cy="46672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329" y="1"/>
              </a:cxn>
              <a:cxn ang="0">
                <a:pos x="697" y="19"/>
              </a:cxn>
              <a:cxn ang="0">
                <a:pos x="944" y="56"/>
              </a:cxn>
              <a:cxn ang="0">
                <a:pos x="1197" y="111"/>
              </a:cxn>
              <a:cxn ang="0">
                <a:pos x="1463" y="193"/>
              </a:cxn>
              <a:cxn ang="0">
                <a:pos x="1700" y="275"/>
              </a:cxn>
              <a:cxn ang="0">
                <a:pos x="2011" y="293"/>
              </a:cxn>
              <a:cxn ang="0">
                <a:pos x="2322" y="266"/>
              </a:cxn>
              <a:cxn ang="0">
                <a:pos x="2596" y="220"/>
              </a:cxn>
              <a:cxn ang="0">
                <a:pos x="2925" y="156"/>
              </a:cxn>
              <a:cxn ang="0">
                <a:pos x="3200" y="111"/>
              </a:cxn>
              <a:cxn ang="0">
                <a:pos x="3447" y="92"/>
              </a:cxn>
              <a:cxn ang="0">
                <a:pos x="3712" y="65"/>
              </a:cxn>
            </a:cxnLst>
            <a:rect l="0" t="0" r="r" b="b"/>
            <a:pathLst>
              <a:path w="3712" h="294">
                <a:moveTo>
                  <a:pt x="0" y="28"/>
                </a:moveTo>
                <a:cubicBezTo>
                  <a:pt x="52" y="25"/>
                  <a:pt x="213" y="2"/>
                  <a:pt x="329" y="1"/>
                </a:cubicBezTo>
                <a:cubicBezTo>
                  <a:pt x="445" y="0"/>
                  <a:pt x="595" y="10"/>
                  <a:pt x="697" y="19"/>
                </a:cubicBezTo>
                <a:cubicBezTo>
                  <a:pt x="799" y="28"/>
                  <a:pt x="861" y="41"/>
                  <a:pt x="944" y="56"/>
                </a:cubicBezTo>
                <a:cubicBezTo>
                  <a:pt x="1027" y="71"/>
                  <a:pt x="1111" y="88"/>
                  <a:pt x="1197" y="111"/>
                </a:cubicBezTo>
                <a:cubicBezTo>
                  <a:pt x="1283" y="134"/>
                  <a:pt x="1379" y="166"/>
                  <a:pt x="1463" y="193"/>
                </a:cubicBezTo>
                <a:cubicBezTo>
                  <a:pt x="1547" y="220"/>
                  <a:pt x="1609" y="258"/>
                  <a:pt x="1700" y="275"/>
                </a:cubicBezTo>
                <a:cubicBezTo>
                  <a:pt x="1791" y="292"/>
                  <a:pt x="1907" y="294"/>
                  <a:pt x="2011" y="293"/>
                </a:cubicBezTo>
                <a:cubicBezTo>
                  <a:pt x="2115" y="292"/>
                  <a:pt x="2225" y="278"/>
                  <a:pt x="2322" y="266"/>
                </a:cubicBezTo>
                <a:cubicBezTo>
                  <a:pt x="2419" y="254"/>
                  <a:pt x="2496" y="238"/>
                  <a:pt x="2596" y="220"/>
                </a:cubicBezTo>
                <a:cubicBezTo>
                  <a:pt x="2696" y="202"/>
                  <a:pt x="2824" y="174"/>
                  <a:pt x="2925" y="156"/>
                </a:cubicBezTo>
                <a:cubicBezTo>
                  <a:pt x="3026" y="138"/>
                  <a:pt x="3113" y="122"/>
                  <a:pt x="3200" y="111"/>
                </a:cubicBezTo>
                <a:cubicBezTo>
                  <a:pt x="3287" y="100"/>
                  <a:pt x="3362" y="100"/>
                  <a:pt x="3447" y="92"/>
                </a:cubicBezTo>
                <a:cubicBezTo>
                  <a:pt x="3532" y="84"/>
                  <a:pt x="3657" y="71"/>
                  <a:pt x="3712" y="65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0" name="Line 22"/>
          <p:cNvSpPr>
            <a:spLocks noChangeShapeType="1"/>
          </p:cNvSpPr>
          <p:nvPr/>
        </p:nvSpPr>
        <p:spPr bwMode="auto">
          <a:xfrm>
            <a:off x="2635250" y="6119813"/>
            <a:ext cx="0" cy="204787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1" name="Freeform 23"/>
          <p:cNvSpPr>
            <a:spLocks/>
          </p:cNvSpPr>
          <p:nvPr/>
        </p:nvSpPr>
        <p:spPr bwMode="auto">
          <a:xfrm>
            <a:off x="5081588" y="6270625"/>
            <a:ext cx="1587" cy="203200"/>
          </a:xfrm>
          <a:custGeom>
            <a:avLst/>
            <a:gdLst/>
            <a:ahLst/>
            <a:cxnLst>
              <a:cxn ang="0">
                <a:pos x="0" y="128"/>
              </a:cxn>
              <a:cxn ang="0">
                <a:pos x="1" y="0"/>
              </a:cxn>
            </a:cxnLst>
            <a:rect l="0" t="0" r="r" b="b"/>
            <a:pathLst>
              <a:path w="1" h="128">
                <a:moveTo>
                  <a:pt x="0" y="128"/>
                </a:moveTo>
                <a:lnTo>
                  <a:pt x="1" y="0"/>
                </a:lnTo>
              </a:path>
            </a:pathLst>
          </a:custGeom>
          <a:noFill/>
          <a:ln w="28575" cmpd="sng">
            <a:solidFill>
              <a:srgbClr val="FF0000"/>
            </a:solidFill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2" name="Freeform 24"/>
          <p:cNvSpPr>
            <a:spLocks/>
          </p:cNvSpPr>
          <p:nvPr/>
        </p:nvSpPr>
        <p:spPr bwMode="auto">
          <a:xfrm>
            <a:off x="1958975" y="979488"/>
            <a:ext cx="3889375" cy="1228725"/>
          </a:xfrm>
          <a:custGeom>
            <a:avLst/>
            <a:gdLst/>
            <a:ahLst/>
            <a:cxnLst>
              <a:cxn ang="0">
                <a:pos x="0" y="115"/>
              </a:cxn>
              <a:cxn ang="0">
                <a:pos x="114" y="415"/>
              </a:cxn>
              <a:cxn ang="0">
                <a:pos x="228" y="649"/>
              </a:cxn>
              <a:cxn ang="0">
                <a:pos x="438" y="757"/>
              </a:cxn>
              <a:cxn ang="0">
                <a:pos x="672" y="751"/>
              </a:cxn>
              <a:cxn ang="0">
                <a:pos x="948" y="643"/>
              </a:cxn>
              <a:cxn ang="0">
                <a:pos x="1122" y="481"/>
              </a:cxn>
              <a:cxn ang="0">
                <a:pos x="1326" y="277"/>
              </a:cxn>
              <a:cxn ang="0">
                <a:pos x="1596" y="127"/>
              </a:cxn>
              <a:cxn ang="0">
                <a:pos x="1812" y="49"/>
              </a:cxn>
              <a:cxn ang="0">
                <a:pos x="1968" y="7"/>
              </a:cxn>
              <a:cxn ang="0">
                <a:pos x="2208" y="7"/>
              </a:cxn>
              <a:cxn ang="0">
                <a:pos x="2450" y="39"/>
              </a:cxn>
            </a:cxnLst>
            <a:rect l="0" t="0" r="r" b="b"/>
            <a:pathLst>
              <a:path w="2450" h="774">
                <a:moveTo>
                  <a:pt x="0" y="115"/>
                </a:moveTo>
                <a:cubicBezTo>
                  <a:pt x="19" y="165"/>
                  <a:pt x="76" y="326"/>
                  <a:pt x="114" y="415"/>
                </a:cubicBezTo>
                <a:cubicBezTo>
                  <a:pt x="152" y="504"/>
                  <a:pt x="174" y="592"/>
                  <a:pt x="228" y="649"/>
                </a:cubicBezTo>
                <a:cubicBezTo>
                  <a:pt x="282" y="706"/>
                  <a:pt x="364" y="740"/>
                  <a:pt x="438" y="757"/>
                </a:cubicBezTo>
                <a:cubicBezTo>
                  <a:pt x="512" y="774"/>
                  <a:pt x="587" y="770"/>
                  <a:pt x="672" y="751"/>
                </a:cubicBezTo>
                <a:cubicBezTo>
                  <a:pt x="757" y="732"/>
                  <a:pt x="873" y="688"/>
                  <a:pt x="948" y="643"/>
                </a:cubicBezTo>
                <a:cubicBezTo>
                  <a:pt x="1023" y="598"/>
                  <a:pt x="1059" y="542"/>
                  <a:pt x="1122" y="481"/>
                </a:cubicBezTo>
                <a:cubicBezTo>
                  <a:pt x="1185" y="420"/>
                  <a:pt x="1247" y="336"/>
                  <a:pt x="1326" y="277"/>
                </a:cubicBezTo>
                <a:cubicBezTo>
                  <a:pt x="1405" y="218"/>
                  <a:pt x="1515" y="165"/>
                  <a:pt x="1596" y="127"/>
                </a:cubicBezTo>
                <a:cubicBezTo>
                  <a:pt x="1677" y="89"/>
                  <a:pt x="1750" y="69"/>
                  <a:pt x="1812" y="49"/>
                </a:cubicBezTo>
                <a:cubicBezTo>
                  <a:pt x="1874" y="29"/>
                  <a:pt x="1902" y="14"/>
                  <a:pt x="1968" y="7"/>
                </a:cubicBezTo>
                <a:cubicBezTo>
                  <a:pt x="2034" y="0"/>
                  <a:pt x="2128" y="2"/>
                  <a:pt x="2208" y="7"/>
                </a:cubicBezTo>
                <a:cubicBezTo>
                  <a:pt x="2288" y="12"/>
                  <a:pt x="2400" y="32"/>
                  <a:pt x="2450" y="39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3" name="Freeform 25"/>
          <p:cNvSpPr>
            <a:spLocks/>
          </p:cNvSpPr>
          <p:nvPr/>
        </p:nvSpPr>
        <p:spPr bwMode="auto">
          <a:xfrm>
            <a:off x="1689100" y="1328738"/>
            <a:ext cx="4251325" cy="1381125"/>
          </a:xfrm>
          <a:custGeom>
            <a:avLst/>
            <a:gdLst/>
            <a:ahLst/>
            <a:cxnLst>
              <a:cxn ang="0">
                <a:pos x="0" y="235"/>
              </a:cxn>
              <a:cxn ang="0">
                <a:pos x="68" y="403"/>
              </a:cxn>
              <a:cxn ang="0">
                <a:pos x="124" y="531"/>
              </a:cxn>
              <a:cxn ang="0">
                <a:pos x="248" y="718"/>
              </a:cxn>
              <a:cxn ang="0">
                <a:pos x="446" y="849"/>
              </a:cxn>
              <a:cxn ang="0">
                <a:pos x="696" y="843"/>
              </a:cxn>
              <a:cxn ang="0">
                <a:pos x="980" y="735"/>
              </a:cxn>
              <a:cxn ang="0">
                <a:pos x="1214" y="573"/>
              </a:cxn>
              <a:cxn ang="0">
                <a:pos x="1454" y="363"/>
              </a:cxn>
              <a:cxn ang="0">
                <a:pos x="1634" y="219"/>
              </a:cxn>
              <a:cxn ang="0">
                <a:pos x="1820" y="99"/>
              </a:cxn>
              <a:cxn ang="0">
                <a:pos x="2018" y="21"/>
              </a:cxn>
              <a:cxn ang="0">
                <a:pos x="2372" y="3"/>
              </a:cxn>
              <a:cxn ang="0">
                <a:pos x="2678" y="39"/>
              </a:cxn>
            </a:cxnLst>
            <a:rect l="0" t="0" r="r" b="b"/>
            <a:pathLst>
              <a:path w="2678" h="870">
                <a:moveTo>
                  <a:pt x="0" y="235"/>
                </a:moveTo>
                <a:cubicBezTo>
                  <a:pt x="11" y="263"/>
                  <a:pt x="47" y="354"/>
                  <a:pt x="68" y="403"/>
                </a:cubicBezTo>
                <a:cubicBezTo>
                  <a:pt x="89" y="452"/>
                  <a:pt x="94" y="479"/>
                  <a:pt x="124" y="531"/>
                </a:cubicBezTo>
                <a:cubicBezTo>
                  <a:pt x="154" y="583"/>
                  <a:pt x="194" y="665"/>
                  <a:pt x="248" y="718"/>
                </a:cubicBezTo>
                <a:cubicBezTo>
                  <a:pt x="302" y="771"/>
                  <a:pt x="371" y="828"/>
                  <a:pt x="446" y="849"/>
                </a:cubicBezTo>
                <a:cubicBezTo>
                  <a:pt x="521" y="870"/>
                  <a:pt x="607" y="862"/>
                  <a:pt x="696" y="843"/>
                </a:cubicBezTo>
                <a:cubicBezTo>
                  <a:pt x="785" y="824"/>
                  <a:pt x="894" y="780"/>
                  <a:pt x="980" y="735"/>
                </a:cubicBezTo>
                <a:cubicBezTo>
                  <a:pt x="1066" y="690"/>
                  <a:pt x="1135" y="635"/>
                  <a:pt x="1214" y="573"/>
                </a:cubicBezTo>
                <a:cubicBezTo>
                  <a:pt x="1293" y="511"/>
                  <a:pt x="1384" y="422"/>
                  <a:pt x="1454" y="363"/>
                </a:cubicBezTo>
                <a:cubicBezTo>
                  <a:pt x="1524" y="304"/>
                  <a:pt x="1573" y="263"/>
                  <a:pt x="1634" y="219"/>
                </a:cubicBezTo>
                <a:cubicBezTo>
                  <a:pt x="1695" y="175"/>
                  <a:pt x="1756" y="132"/>
                  <a:pt x="1820" y="99"/>
                </a:cubicBezTo>
                <a:cubicBezTo>
                  <a:pt x="1884" y="66"/>
                  <a:pt x="1926" y="37"/>
                  <a:pt x="2018" y="21"/>
                </a:cubicBezTo>
                <a:cubicBezTo>
                  <a:pt x="2110" y="5"/>
                  <a:pt x="2262" y="0"/>
                  <a:pt x="2372" y="3"/>
                </a:cubicBezTo>
                <a:cubicBezTo>
                  <a:pt x="2482" y="6"/>
                  <a:pt x="2614" y="31"/>
                  <a:pt x="2678" y="39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4" name="Freeform 26"/>
          <p:cNvSpPr>
            <a:spLocks/>
          </p:cNvSpPr>
          <p:nvPr/>
        </p:nvSpPr>
        <p:spPr bwMode="auto">
          <a:xfrm>
            <a:off x="1416050" y="1665288"/>
            <a:ext cx="4524375" cy="1431925"/>
          </a:xfrm>
          <a:custGeom>
            <a:avLst/>
            <a:gdLst/>
            <a:ahLst/>
            <a:cxnLst>
              <a:cxn ang="0">
                <a:pos x="0" y="499"/>
              </a:cxn>
              <a:cxn ang="0">
                <a:pos x="126" y="667"/>
              </a:cxn>
              <a:cxn ang="0">
                <a:pos x="300" y="827"/>
              </a:cxn>
              <a:cxn ang="0">
                <a:pos x="546" y="895"/>
              </a:cxn>
              <a:cxn ang="0">
                <a:pos x="798" y="871"/>
              </a:cxn>
              <a:cxn ang="0">
                <a:pos x="1092" y="811"/>
              </a:cxn>
              <a:cxn ang="0">
                <a:pos x="1338" y="697"/>
              </a:cxn>
              <a:cxn ang="0">
                <a:pos x="1584" y="481"/>
              </a:cxn>
              <a:cxn ang="0">
                <a:pos x="1794" y="265"/>
              </a:cxn>
              <a:cxn ang="0">
                <a:pos x="1950" y="151"/>
              </a:cxn>
              <a:cxn ang="0">
                <a:pos x="2160" y="25"/>
              </a:cxn>
              <a:cxn ang="0">
                <a:pos x="2388" y="1"/>
              </a:cxn>
              <a:cxn ang="0">
                <a:pos x="2598" y="25"/>
              </a:cxn>
              <a:cxn ang="0">
                <a:pos x="2850" y="61"/>
              </a:cxn>
            </a:cxnLst>
            <a:rect l="0" t="0" r="r" b="b"/>
            <a:pathLst>
              <a:path w="2850" h="902">
                <a:moveTo>
                  <a:pt x="0" y="499"/>
                </a:moveTo>
                <a:cubicBezTo>
                  <a:pt x="21" y="527"/>
                  <a:pt x="76" y="612"/>
                  <a:pt x="126" y="667"/>
                </a:cubicBezTo>
                <a:cubicBezTo>
                  <a:pt x="176" y="722"/>
                  <a:pt x="230" y="789"/>
                  <a:pt x="300" y="827"/>
                </a:cubicBezTo>
                <a:cubicBezTo>
                  <a:pt x="370" y="865"/>
                  <a:pt x="463" y="888"/>
                  <a:pt x="546" y="895"/>
                </a:cubicBezTo>
                <a:cubicBezTo>
                  <a:pt x="629" y="902"/>
                  <a:pt x="707" y="885"/>
                  <a:pt x="798" y="871"/>
                </a:cubicBezTo>
                <a:cubicBezTo>
                  <a:pt x="889" y="857"/>
                  <a:pt x="1002" y="840"/>
                  <a:pt x="1092" y="811"/>
                </a:cubicBezTo>
                <a:cubicBezTo>
                  <a:pt x="1182" y="782"/>
                  <a:pt x="1256" y="752"/>
                  <a:pt x="1338" y="697"/>
                </a:cubicBezTo>
                <a:cubicBezTo>
                  <a:pt x="1420" y="642"/>
                  <a:pt x="1508" y="553"/>
                  <a:pt x="1584" y="481"/>
                </a:cubicBezTo>
                <a:cubicBezTo>
                  <a:pt x="1660" y="409"/>
                  <a:pt x="1733" y="320"/>
                  <a:pt x="1794" y="265"/>
                </a:cubicBezTo>
                <a:cubicBezTo>
                  <a:pt x="1855" y="210"/>
                  <a:pt x="1889" y="191"/>
                  <a:pt x="1950" y="151"/>
                </a:cubicBezTo>
                <a:cubicBezTo>
                  <a:pt x="2011" y="111"/>
                  <a:pt x="2087" y="50"/>
                  <a:pt x="2160" y="25"/>
                </a:cubicBezTo>
                <a:cubicBezTo>
                  <a:pt x="2233" y="0"/>
                  <a:pt x="2315" y="1"/>
                  <a:pt x="2388" y="1"/>
                </a:cubicBezTo>
                <a:cubicBezTo>
                  <a:pt x="2461" y="1"/>
                  <a:pt x="2521" y="15"/>
                  <a:pt x="2598" y="25"/>
                </a:cubicBezTo>
                <a:cubicBezTo>
                  <a:pt x="2675" y="35"/>
                  <a:pt x="2808" y="55"/>
                  <a:pt x="2850" y="61"/>
                </a:cubicBezTo>
              </a:path>
            </a:pathLst>
          </a:custGeom>
          <a:noFill/>
          <a:ln w="38100" cap="flat" cmpd="sng">
            <a:solidFill>
              <a:schemeClr val="bg2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5" name="Freeform 27"/>
          <p:cNvSpPr>
            <a:spLocks/>
          </p:cNvSpPr>
          <p:nvPr/>
        </p:nvSpPr>
        <p:spPr bwMode="auto">
          <a:xfrm>
            <a:off x="3563938" y="1751013"/>
            <a:ext cx="831850" cy="641350"/>
          </a:xfrm>
          <a:custGeom>
            <a:avLst/>
            <a:gdLst/>
            <a:ahLst/>
            <a:cxnLst>
              <a:cxn ang="0">
                <a:pos x="443" y="33"/>
              </a:cxn>
              <a:cxn ang="0">
                <a:pos x="339" y="1"/>
              </a:cxn>
              <a:cxn ang="0">
                <a:pos x="199" y="25"/>
              </a:cxn>
              <a:cxn ang="0">
                <a:pos x="87" y="145"/>
              </a:cxn>
              <a:cxn ang="0">
                <a:pos x="19" y="293"/>
              </a:cxn>
              <a:cxn ang="0">
                <a:pos x="31" y="393"/>
              </a:cxn>
              <a:cxn ang="0">
                <a:pos x="207" y="357"/>
              </a:cxn>
              <a:cxn ang="0">
                <a:pos x="435" y="253"/>
              </a:cxn>
              <a:cxn ang="0">
                <a:pos x="523" y="109"/>
              </a:cxn>
              <a:cxn ang="0">
                <a:pos x="443" y="33"/>
              </a:cxn>
            </a:cxnLst>
            <a:rect l="0" t="0" r="r" b="b"/>
            <a:pathLst>
              <a:path w="524" h="404">
                <a:moveTo>
                  <a:pt x="443" y="33"/>
                </a:moveTo>
                <a:cubicBezTo>
                  <a:pt x="412" y="15"/>
                  <a:pt x="380" y="2"/>
                  <a:pt x="339" y="1"/>
                </a:cubicBezTo>
                <a:cubicBezTo>
                  <a:pt x="298" y="0"/>
                  <a:pt x="241" y="1"/>
                  <a:pt x="199" y="25"/>
                </a:cubicBezTo>
                <a:cubicBezTo>
                  <a:pt x="157" y="49"/>
                  <a:pt x="117" y="100"/>
                  <a:pt x="87" y="145"/>
                </a:cubicBezTo>
                <a:cubicBezTo>
                  <a:pt x="57" y="190"/>
                  <a:pt x="28" y="252"/>
                  <a:pt x="19" y="293"/>
                </a:cubicBezTo>
                <a:cubicBezTo>
                  <a:pt x="10" y="334"/>
                  <a:pt x="0" y="382"/>
                  <a:pt x="31" y="393"/>
                </a:cubicBezTo>
                <a:cubicBezTo>
                  <a:pt x="62" y="404"/>
                  <a:pt x="140" y="380"/>
                  <a:pt x="207" y="357"/>
                </a:cubicBezTo>
                <a:cubicBezTo>
                  <a:pt x="274" y="334"/>
                  <a:pt x="382" y="294"/>
                  <a:pt x="435" y="253"/>
                </a:cubicBezTo>
                <a:cubicBezTo>
                  <a:pt x="488" y="212"/>
                  <a:pt x="522" y="146"/>
                  <a:pt x="523" y="109"/>
                </a:cubicBezTo>
                <a:cubicBezTo>
                  <a:pt x="524" y="72"/>
                  <a:pt x="478" y="54"/>
                  <a:pt x="443" y="33"/>
                </a:cubicBezTo>
                <a:close/>
              </a:path>
            </a:pathLst>
          </a:custGeom>
          <a:noFill/>
          <a:ln w="127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6" name="Freeform 28"/>
          <p:cNvSpPr>
            <a:spLocks/>
          </p:cNvSpPr>
          <p:nvPr/>
        </p:nvSpPr>
        <p:spPr bwMode="auto">
          <a:xfrm>
            <a:off x="3032125" y="1470025"/>
            <a:ext cx="1878013" cy="1274763"/>
          </a:xfrm>
          <a:custGeom>
            <a:avLst/>
            <a:gdLst/>
            <a:ahLst/>
            <a:cxnLst>
              <a:cxn ang="0">
                <a:pos x="992" y="69"/>
              </a:cxn>
              <a:cxn ang="0">
                <a:pos x="812" y="13"/>
              </a:cxn>
              <a:cxn ang="0">
                <a:pos x="638" y="2"/>
              </a:cxn>
              <a:cxn ang="0">
                <a:pos x="477" y="25"/>
              </a:cxn>
              <a:cxn ang="0">
                <a:pos x="358" y="107"/>
              </a:cxn>
              <a:cxn ang="0">
                <a:pos x="218" y="262"/>
              </a:cxn>
              <a:cxn ang="0">
                <a:pos x="118" y="438"/>
              </a:cxn>
              <a:cxn ang="0">
                <a:pos x="38" y="650"/>
              </a:cxn>
              <a:cxn ang="0">
                <a:pos x="66" y="782"/>
              </a:cxn>
              <a:cxn ang="0">
                <a:pos x="432" y="777"/>
              </a:cxn>
              <a:cxn ang="0">
                <a:pos x="768" y="653"/>
              </a:cxn>
              <a:cxn ang="0">
                <a:pos x="1030" y="478"/>
              </a:cxn>
              <a:cxn ang="0">
                <a:pos x="1174" y="262"/>
              </a:cxn>
              <a:cxn ang="0">
                <a:pos x="1082" y="134"/>
              </a:cxn>
              <a:cxn ang="0">
                <a:pos x="992" y="69"/>
              </a:cxn>
            </a:cxnLst>
            <a:rect l="0" t="0" r="r" b="b"/>
            <a:pathLst>
              <a:path w="1183" h="803">
                <a:moveTo>
                  <a:pt x="992" y="69"/>
                </a:moveTo>
                <a:cubicBezTo>
                  <a:pt x="947" y="48"/>
                  <a:pt x="871" y="24"/>
                  <a:pt x="812" y="13"/>
                </a:cubicBezTo>
                <a:cubicBezTo>
                  <a:pt x="753" y="2"/>
                  <a:pt x="694" y="0"/>
                  <a:pt x="638" y="2"/>
                </a:cubicBezTo>
                <a:cubicBezTo>
                  <a:pt x="582" y="4"/>
                  <a:pt x="524" y="8"/>
                  <a:pt x="477" y="25"/>
                </a:cubicBezTo>
                <a:cubicBezTo>
                  <a:pt x="430" y="42"/>
                  <a:pt x="401" y="68"/>
                  <a:pt x="358" y="107"/>
                </a:cubicBezTo>
                <a:cubicBezTo>
                  <a:pt x="315" y="146"/>
                  <a:pt x="258" y="207"/>
                  <a:pt x="218" y="262"/>
                </a:cubicBezTo>
                <a:cubicBezTo>
                  <a:pt x="178" y="317"/>
                  <a:pt x="148" y="373"/>
                  <a:pt x="118" y="438"/>
                </a:cubicBezTo>
                <a:cubicBezTo>
                  <a:pt x="88" y="503"/>
                  <a:pt x="47" y="593"/>
                  <a:pt x="38" y="650"/>
                </a:cubicBezTo>
                <a:cubicBezTo>
                  <a:pt x="29" y="707"/>
                  <a:pt x="0" y="761"/>
                  <a:pt x="66" y="782"/>
                </a:cubicBezTo>
                <a:cubicBezTo>
                  <a:pt x="132" y="803"/>
                  <a:pt x="315" y="798"/>
                  <a:pt x="432" y="777"/>
                </a:cubicBezTo>
                <a:cubicBezTo>
                  <a:pt x="549" y="756"/>
                  <a:pt x="669" y="703"/>
                  <a:pt x="768" y="653"/>
                </a:cubicBezTo>
                <a:cubicBezTo>
                  <a:pt x="867" y="603"/>
                  <a:pt x="962" y="543"/>
                  <a:pt x="1030" y="478"/>
                </a:cubicBezTo>
                <a:cubicBezTo>
                  <a:pt x="1098" y="413"/>
                  <a:pt x="1165" y="319"/>
                  <a:pt x="1174" y="262"/>
                </a:cubicBezTo>
                <a:cubicBezTo>
                  <a:pt x="1183" y="205"/>
                  <a:pt x="1112" y="166"/>
                  <a:pt x="1082" y="134"/>
                </a:cubicBezTo>
                <a:cubicBezTo>
                  <a:pt x="1052" y="102"/>
                  <a:pt x="1011" y="83"/>
                  <a:pt x="992" y="69"/>
                </a:cubicBezTo>
                <a:close/>
              </a:path>
            </a:pathLst>
          </a:custGeom>
          <a:noFill/>
          <a:ln w="127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7" name="Freeform 29"/>
          <p:cNvSpPr>
            <a:spLocks/>
          </p:cNvSpPr>
          <p:nvPr/>
        </p:nvSpPr>
        <p:spPr bwMode="auto">
          <a:xfrm>
            <a:off x="2471738" y="1001713"/>
            <a:ext cx="3200400" cy="2165350"/>
          </a:xfrm>
          <a:custGeom>
            <a:avLst/>
            <a:gdLst/>
            <a:ahLst/>
            <a:cxnLst>
              <a:cxn ang="0">
                <a:pos x="1650" y="149"/>
              </a:cxn>
              <a:cxn ang="0">
                <a:pos x="1379" y="53"/>
              </a:cxn>
              <a:cxn ang="0">
                <a:pos x="1043" y="1"/>
              </a:cxn>
              <a:cxn ang="0">
                <a:pos x="775" y="57"/>
              </a:cxn>
              <a:cxn ang="0">
                <a:pos x="523" y="245"/>
              </a:cxn>
              <a:cxn ang="0">
                <a:pos x="291" y="497"/>
              </a:cxn>
              <a:cxn ang="0">
                <a:pos x="155" y="741"/>
              </a:cxn>
              <a:cxn ang="0">
                <a:pos x="67" y="941"/>
              </a:cxn>
              <a:cxn ang="0">
                <a:pos x="31" y="1085"/>
              </a:cxn>
              <a:cxn ang="0">
                <a:pos x="39" y="1237"/>
              </a:cxn>
              <a:cxn ang="0">
                <a:pos x="263" y="1309"/>
              </a:cxn>
              <a:cxn ang="0">
                <a:pos x="695" y="1341"/>
              </a:cxn>
              <a:cxn ang="0">
                <a:pos x="1267" y="1169"/>
              </a:cxn>
              <a:cxn ang="0">
                <a:pos x="1755" y="877"/>
              </a:cxn>
              <a:cxn ang="0">
                <a:pos x="1979" y="653"/>
              </a:cxn>
              <a:cxn ang="0">
                <a:pos x="1975" y="449"/>
              </a:cxn>
              <a:cxn ang="0">
                <a:pos x="1851" y="269"/>
              </a:cxn>
              <a:cxn ang="0">
                <a:pos x="1650" y="149"/>
              </a:cxn>
            </a:cxnLst>
            <a:rect l="0" t="0" r="r" b="b"/>
            <a:pathLst>
              <a:path w="2016" h="1364">
                <a:moveTo>
                  <a:pt x="1650" y="149"/>
                </a:moveTo>
                <a:cubicBezTo>
                  <a:pt x="1579" y="115"/>
                  <a:pt x="1480" y="78"/>
                  <a:pt x="1379" y="53"/>
                </a:cubicBezTo>
                <a:cubicBezTo>
                  <a:pt x="1278" y="28"/>
                  <a:pt x="1144" y="0"/>
                  <a:pt x="1043" y="1"/>
                </a:cubicBezTo>
                <a:cubicBezTo>
                  <a:pt x="942" y="2"/>
                  <a:pt x="862" y="16"/>
                  <a:pt x="775" y="57"/>
                </a:cubicBezTo>
                <a:cubicBezTo>
                  <a:pt x="688" y="98"/>
                  <a:pt x="604" y="172"/>
                  <a:pt x="523" y="245"/>
                </a:cubicBezTo>
                <a:cubicBezTo>
                  <a:pt x="442" y="318"/>
                  <a:pt x="352" y="414"/>
                  <a:pt x="291" y="497"/>
                </a:cubicBezTo>
                <a:cubicBezTo>
                  <a:pt x="230" y="580"/>
                  <a:pt x="192" y="667"/>
                  <a:pt x="155" y="741"/>
                </a:cubicBezTo>
                <a:cubicBezTo>
                  <a:pt x="118" y="815"/>
                  <a:pt x="88" y="884"/>
                  <a:pt x="67" y="941"/>
                </a:cubicBezTo>
                <a:cubicBezTo>
                  <a:pt x="46" y="998"/>
                  <a:pt x="36" y="1036"/>
                  <a:pt x="31" y="1085"/>
                </a:cubicBezTo>
                <a:cubicBezTo>
                  <a:pt x="26" y="1134"/>
                  <a:pt x="0" y="1200"/>
                  <a:pt x="39" y="1237"/>
                </a:cubicBezTo>
                <a:cubicBezTo>
                  <a:pt x="78" y="1274"/>
                  <a:pt x="154" y="1292"/>
                  <a:pt x="263" y="1309"/>
                </a:cubicBezTo>
                <a:cubicBezTo>
                  <a:pt x="372" y="1326"/>
                  <a:pt x="528" y="1364"/>
                  <a:pt x="695" y="1341"/>
                </a:cubicBezTo>
                <a:cubicBezTo>
                  <a:pt x="862" y="1318"/>
                  <a:pt x="1090" y="1246"/>
                  <a:pt x="1267" y="1169"/>
                </a:cubicBezTo>
                <a:cubicBezTo>
                  <a:pt x="1444" y="1092"/>
                  <a:pt x="1636" y="963"/>
                  <a:pt x="1755" y="877"/>
                </a:cubicBezTo>
                <a:cubicBezTo>
                  <a:pt x="1874" y="791"/>
                  <a:pt x="1942" y="724"/>
                  <a:pt x="1979" y="653"/>
                </a:cubicBezTo>
                <a:cubicBezTo>
                  <a:pt x="2016" y="582"/>
                  <a:pt x="1996" y="513"/>
                  <a:pt x="1975" y="449"/>
                </a:cubicBezTo>
                <a:cubicBezTo>
                  <a:pt x="1954" y="385"/>
                  <a:pt x="1905" y="319"/>
                  <a:pt x="1851" y="269"/>
                </a:cubicBezTo>
                <a:cubicBezTo>
                  <a:pt x="1797" y="219"/>
                  <a:pt x="1692" y="174"/>
                  <a:pt x="1650" y="149"/>
                </a:cubicBezTo>
                <a:close/>
              </a:path>
            </a:pathLst>
          </a:custGeom>
          <a:noFill/>
          <a:ln w="12700" cap="flat" cmpd="sng">
            <a:solidFill>
              <a:schemeClr val="bg2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8" name="Freeform 30"/>
          <p:cNvSpPr>
            <a:spLocks/>
          </p:cNvSpPr>
          <p:nvPr/>
        </p:nvSpPr>
        <p:spPr bwMode="auto">
          <a:xfrm flipH="1">
            <a:off x="4159250" y="1600200"/>
            <a:ext cx="457200" cy="152400"/>
          </a:xfrm>
          <a:custGeom>
            <a:avLst/>
            <a:gdLst/>
            <a:ahLst/>
            <a:cxnLst>
              <a:cxn ang="0">
                <a:pos x="0" y="293"/>
              </a:cxn>
              <a:cxn ang="0">
                <a:pos x="23" y="0"/>
              </a:cxn>
            </a:cxnLst>
            <a:rect l="0" t="0" r="r" b="b"/>
            <a:pathLst>
              <a:path w="23" h="293">
                <a:moveTo>
                  <a:pt x="0" y="293"/>
                </a:moveTo>
                <a:lnTo>
                  <a:pt x="23" y="0"/>
                </a:lnTo>
              </a:path>
            </a:pathLst>
          </a:custGeom>
          <a:noFill/>
          <a:ln w="571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19" name="Freeform 31"/>
          <p:cNvSpPr>
            <a:spLocks/>
          </p:cNvSpPr>
          <p:nvPr/>
        </p:nvSpPr>
        <p:spPr bwMode="auto">
          <a:xfrm>
            <a:off x="2863850" y="2119313"/>
            <a:ext cx="112713" cy="471487"/>
          </a:xfrm>
          <a:custGeom>
            <a:avLst/>
            <a:gdLst/>
            <a:ahLst/>
            <a:cxnLst>
              <a:cxn ang="0">
                <a:pos x="71" y="0"/>
              </a:cxn>
              <a:cxn ang="0">
                <a:pos x="0" y="297"/>
              </a:cxn>
            </a:cxnLst>
            <a:rect l="0" t="0" r="r" b="b"/>
            <a:pathLst>
              <a:path w="71" h="297">
                <a:moveTo>
                  <a:pt x="71" y="0"/>
                </a:moveTo>
                <a:lnTo>
                  <a:pt x="0" y="297"/>
                </a:lnTo>
              </a:path>
            </a:pathLst>
          </a:custGeom>
          <a:noFill/>
          <a:ln w="571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0" name="Freeform 32"/>
          <p:cNvSpPr>
            <a:spLocks/>
          </p:cNvSpPr>
          <p:nvPr/>
        </p:nvSpPr>
        <p:spPr bwMode="auto">
          <a:xfrm>
            <a:off x="1949450" y="2057400"/>
            <a:ext cx="1981200" cy="927100"/>
          </a:xfrm>
          <a:custGeom>
            <a:avLst/>
            <a:gdLst/>
            <a:ahLst/>
            <a:cxnLst>
              <a:cxn ang="0">
                <a:pos x="0" y="576"/>
              </a:cxn>
              <a:cxn ang="0">
                <a:pos x="192" y="576"/>
              </a:cxn>
              <a:cxn ang="0">
                <a:pos x="384" y="528"/>
              </a:cxn>
              <a:cxn ang="0">
                <a:pos x="624" y="432"/>
              </a:cxn>
              <a:cxn ang="0">
                <a:pos x="912" y="288"/>
              </a:cxn>
              <a:cxn ang="0">
                <a:pos x="1104" y="144"/>
              </a:cxn>
              <a:cxn ang="0">
                <a:pos x="1248" y="0"/>
              </a:cxn>
            </a:cxnLst>
            <a:rect l="0" t="0" r="r" b="b"/>
            <a:pathLst>
              <a:path w="1248" h="584">
                <a:moveTo>
                  <a:pt x="0" y="576"/>
                </a:moveTo>
                <a:cubicBezTo>
                  <a:pt x="64" y="580"/>
                  <a:pt x="128" y="584"/>
                  <a:pt x="192" y="576"/>
                </a:cubicBezTo>
                <a:cubicBezTo>
                  <a:pt x="256" y="568"/>
                  <a:pt x="312" y="552"/>
                  <a:pt x="384" y="528"/>
                </a:cubicBezTo>
                <a:cubicBezTo>
                  <a:pt x="456" y="504"/>
                  <a:pt x="536" y="472"/>
                  <a:pt x="624" y="432"/>
                </a:cubicBezTo>
                <a:cubicBezTo>
                  <a:pt x="712" y="392"/>
                  <a:pt x="832" y="336"/>
                  <a:pt x="912" y="288"/>
                </a:cubicBezTo>
                <a:cubicBezTo>
                  <a:pt x="992" y="240"/>
                  <a:pt x="1048" y="192"/>
                  <a:pt x="1104" y="144"/>
                </a:cubicBezTo>
                <a:cubicBezTo>
                  <a:pt x="1160" y="96"/>
                  <a:pt x="1224" y="24"/>
                  <a:pt x="1248" y="0"/>
                </a:cubicBezTo>
              </a:path>
            </a:pathLst>
          </a:custGeom>
          <a:noFill/>
          <a:ln w="38100" cap="flat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1" name="Freeform 33"/>
          <p:cNvSpPr>
            <a:spLocks/>
          </p:cNvSpPr>
          <p:nvPr/>
        </p:nvSpPr>
        <p:spPr bwMode="auto">
          <a:xfrm>
            <a:off x="3930650" y="1879600"/>
            <a:ext cx="1905000" cy="177800"/>
          </a:xfrm>
          <a:custGeom>
            <a:avLst/>
            <a:gdLst/>
            <a:ahLst/>
            <a:cxnLst>
              <a:cxn ang="0">
                <a:pos x="0" y="112"/>
              </a:cxn>
              <a:cxn ang="0">
                <a:pos x="192" y="64"/>
              </a:cxn>
              <a:cxn ang="0">
                <a:pos x="480" y="16"/>
              </a:cxn>
              <a:cxn ang="0">
                <a:pos x="816" y="16"/>
              </a:cxn>
              <a:cxn ang="0">
                <a:pos x="1200" y="112"/>
              </a:cxn>
            </a:cxnLst>
            <a:rect l="0" t="0" r="r" b="b"/>
            <a:pathLst>
              <a:path w="1200" h="112">
                <a:moveTo>
                  <a:pt x="0" y="112"/>
                </a:moveTo>
                <a:cubicBezTo>
                  <a:pt x="32" y="104"/>
                  <a:pt x="112" y="80"/>
                  <a:pt x="192" y="64"/>
                </a:cubicBezTo>
                <a:cubicBezTo>
                  <a:pt x="272" y="48"/>
                  <a:pt x="376" y="24"/>
                  <a:pt x="480" y="16"/>
                </a:cubicBezTo>
                <a:cubicBezTo>
                  <a:pt x="584" y="8"/>
                  <a:pt x="696" y="0"/>
                  <a:pt x="816" y="16"/>
                </a:cubicBezTo>
                <a:cubicBezTo>
                  <a:pt x="936" y="32"/>
                  <a:pt x="1068" y="72"/>
                  <a:pt x="1200" y="112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/>
            <a:tailEnd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2" name="AutoShape 34"/>
          <p:cNvSpPr>
            <a:spLocks noChangeArrowheads="1"/>
          </p:cNvSpPr>
          <p:nvPr/>
        </p:nvSpPr>
        <p:spPr bwMode="auto">
          <a:xfrm rot="-11928713">
            <a:off x="2711450" y="2819400"/>
            <a:ext cx="152400" cy="152400"/>
          </a:xfrm>
          <a:prstGeom prst="flowChartExtra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3" name="AutoShape 35"/>
          <p:cNvSpPr>
            <a:spLocks noChangeArrowheads="1"/>
          </p:cNvSpPr>
          <p:nvPr/>
        </p:nvSpPr>
        <p:spPr bwMode="auto">
          <a:xfrm rot="-12965603">
            <a:off x="3473450" y="2438400"/>
            <a:ext cx="152400" cy="152400"/>
          </a:xfrm>
          <a:prstGeom prst="flowChartExtract">
            <a:avLst/>
          </a:prstGeom>
          <a:solidFill>
            <a:schemeClr val="bg1"/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4" name="AutoShape 36"/>
          <p:cNvSpPr>
            <a:spLocks noChangeArrowheads="1"/>
          </p:cNvSpPr>
          <p:nvPr/>
        </p:nvSpPr>
        <p:spPr bwMode="auto">
          <a:xfrm rot="-6010530">
            <a:off x="4497388" y="1793875"/>
            <a:ext cx="82550" cy="152400"/>
          </a:xfrm>
          <a:prstGeom prst="flowChartDelay">
            <a:avLst/>
          </a:prstGeom>
          <a:solidFill>
            <a:srgbClr val="FF0000"/>
          </a:solidFill>
          <a:ln w="127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5" name="AutoShape 37"/>
          <p:cNvSpPr>
            <a:spLocks noChangeArrowheads="1"/>
          </p:cNvSpPr>
          <p:nvPr/>
        </p:nvSpPr>
        <p:spPr bwMode="auto">
          <a:xfrm rot="-4967267">
            <a:off x="5337175" y="1793875"/>
            <a:ext cx="82550" cy="152400"/>
          </a:xfrm>
          <a:prstGeom prst="flowChartDelay">
            <a:avLst/>
          </a:prstGeom>
          <a:solidFill>
            <a:srgbClr val="FF0000"/>
          </a:solidFill>
          <a:ln w="1270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26" name="Text Box 38"/>
          <p:cNvSpPr txBox="1">
            <a:spLocks noChangeArrowheads="1"/>
          </p:cNvSpPr>
          <p:nvPr/>
        </p:nvSpPr>
        <p:spPr bwMode="auto">
          <a:xfrm>
            <a:off x="1187450" y="2181225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552</a:t>
            </a:r>
          </a:p>
        </p:txBody>
      </p:sp>
      <p:sp>
        <p:nvSpPr>
          <p:cNvPr id="3314727" name="Text Box 39"/>
          <p:cNvSpPr txBox="1">
            <a:spLocks noChangeArrowheads="1"/>
          </p:cNvSpPr>
          <p:nvPr/>
        </p:nvSpPr>
        <p:spPr bwMode="auto">
          <a:xfrm>
            <a:off x="1339850" y="1419225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546</a:t>
            </a:r>
          </a:p>
        </p:txBody>
      </p:sp>
      <p:sp>
        <p:nvSpPr>
          <p:cNvPr id="3314728" name="Text Box 40"/>
          <p:cNvSpPr txBox="1">
            <a:spLocks noChangeArrowheads="1"/>
          </p:cNvSpPr>
          <p:nvPr/>
        </p:nvSpPr>
        <p:spPr bwMode="auto">
          <a:xfrm>
            <a:off x="1644650" y="914400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540</a:t>
            </a:r>
          </a:p>
        </p:txBody>
      </p:sp>
      <p:sp>
        <p:nvSpPr>
          <p:cNvPr id="3314729" name="Text Box 41"/>
          <p:cNvSpPr txBox="1">
            <a:spLocks noChangeArrowheads="1"/>
          </p:cNvSpPr>
          <p:nvPr/>
        </p:nvSpPr>
        <p:spPr bwMode="auto">
          <a:xfrm>
            <a:off x="5911850" y="1600200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552</a:t>
            </a:r>
          </a:p>
        </p:txBody>
      </p:sp>
      <p:sp>
        <p:nvSpPr>
          <p:cNvPr id="3314730" name="Text Box 42"/>
          <p:cNvSpPr txBox="1">
            <a:spLocks noChangeArrowheads="1"/>
          </p:cNvSpPr>
          <p:nvPr/>
        </p:nvSpPr>
        <p:spPr bwMode="auto">
          <a:xfrm>
            <a:off x="5911850" y="1266825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546</a:t>
            </a:r>
          </a:p>
        </p:txBody>
      </p:sp>
      <p:sp>
        <p:nvSpPr>
          <p:cNvPr id="3314731" name="Text Box 43"/>
          <p:cNvSpPr txBox="1">
            <a:spLocks noChangeArrowheads="1"/>
          </p:cNvSpPr>
          <p:nvPr/>
        </p:nvSpPr>
        <p:spPr bwMode="auto">
          <a:xfrm>
            <a:off x="5835650" y="885825"/>
            <a:ext cx="533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540</a:t>
            </a:r>
          </a:p>
        </p:txBody>
      </p:sp>
      <p:sp>
        <p:nvSpPr>
          <p:cNvPr id="3314732" name="Freeform 44"/>
          <p:cNvSpPr>
            <a:spLocks/>
          </p:cNvSpPr>
          <p:nvPr/>
        </p:nvSpPr>
        <p:spPr bwMode="auto">
          <a:xfrm>
            <a:off x="3411538" y="1814513"/>
            <a:ext cx="138112" cy="479425"/>
          </a:xfrm>
          <a:custGeom>
            <a:avLst/>
            <a:gdLst/>
            <a:ahLst/>
            <a:cxnLst>
              <a:cxn ang="0">
                <a:pos x="87" y="0"/>
              </a:cxn>
              <a:cxn ang="0">
                <a:pos x="0" y="302"/>
              </a:cxn>
            </a:cxnLst>
            <a:rect l="0" t="0" r="r" b="b"/>
            <a:pathLst>
              <a:path w="87" h="302">
                <a:moveTo>
                  <a:pt x="87" y="0"/>
                </a:moveTo>
                <a:lnTo>
                  <a:pt x="0" y="302"/>
                </a:lnTo>
              </a:path>
            </a:pathLst>
          </a:custGeom>
          <a:noFill/>
          <a:ln w="571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33" name="Freeform 45"/>
          <p:cNvSpPr>
            <a:spLocks/>
          </p:cNvSpPr>
          <p:nvPr/>
        </p:nvSpPr>
        <p:spPr bwMode="auto">
          <a:xfrm flipH="1">
            <a:off x="4692650" y="1295400"/>
            <a:ext cx="457200" cy="312738"/>
          </a:xfrm>
          <a:custGeom>
            <a:avLst/>
            <a:gdLst/>
            <a:ahLst/>
            <a:cxnLst>
              <a:cxn ang="0">
                <a:pos x="0" y="293"/>
              </a:cxn>
              <a:cxn ang="0">
                <a:pos x="23" y="0"/>
              </a:cxn>
            </a:cxnLst>
            <a:rect l="0" t="0" r="r" b="b"/>
            <a:pathLst>
              <a:path w="23" h="293">
                <a:moveTo>
                  <a:pt x="0" y="293"/>
                </a:moveTo>
                <a:lnTo>
                  <a:pt x="23" y="0"/>
                </a:lnTo>
              </a:path>
            </a:pathLst>
          </a:custGeom>
          <a:noFill/>
          <a:ln w="571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lIns="90488" tIns="44450" rIns="90488" bIns="4445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314734" name="Text Box 46"/>
          <p:cNvSpPr txBox="1">
            <a:spLocks noChangeArrowheads="1"/>
          </p:cNvSpPr>
          <p:nvPr/>
        </p:nvSpPr>
        <p:spPr bwMode="auto">
          <a:xfrm>
            <a:off x="3321050" y="1676400"/>
            <a:ext cx="1295400" cy="638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5" tIns="44449" rIns="90485" bIns="44449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L</a:t>
            </a:r>
          </a:p>
        </p:txBody>
      </p:sp>
      <p:sp>
        <p:nvSpPr>
          <p:cNvPr id="3314735" name="Rectangle 47"/>
          <p:cNvSpPr>
            <a:spLocks noChangeArrowheads="1"/>
          </p:cNvSpPr>
          <p:nvPr/>
        </p:nvSpPr>
        <p:spPr bwMode="auto">
          <a:xfrm>
            <a:off x="533400" y="90488"/>
            <a:ext cx="8077200" cy="533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5" tIns="44449" rIns="90485" bIns="44449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Sutcliffe-Petterssen “Self Development”</a:t>
            </a:r>
          </a:p>
        </p:txBody>
      </p:sp>
      <p:sp>
        <p:nvSpPr>
          <p:cNvPr id="3314736" name="Line 48"/>
          <p:cNvSpPr>
            <a:spLocks noChangeShapeType="1"/>
          </p:cNvSpPr>
          <p:nvPr/>
        </p:nvSpPr>
        <p:spPr bwMode="auto">
          <a:xfrm>
            <a:off x="0" y="3429000"/>
            <a:ext cx="9144000" cy="0"/>
          </a:xfrm>
          <a:prstGeom prst="line">
            <a:avLst/>
          </a:prstGeom>
          <a:noFill/>
          <a:ln w="12700">
            <a:solidFill>
              <a:srgbClr val="06942B"/>
            </a:solidFill>
            <a:round/>
            <a:headEnd/>
            <a:tailEnd/>
          </a:ln>
          <a:effectLst/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D8DF30-9470-9345-A16A-F13D2601B0F0}"/>
              </a:ext>
            </a:extLst>
          </p:cNvPr>
          <p:cNvSpPr txBox="1"/>
          <p:nvPr/>
        </p:nvSpPr>
        <p:spPr>
          <a:xfrm>
            <a:off x="6018663" y="2688609"/>
            <a:ext cx="21980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advection causes…</a:t>
            </a:r>
          </a:p>
          <a:p>
            <a:endParaRPr lang="en-US" dirty="0">
              <a:solidFill>
                <a:srgbClr val="7030A0"/>
              </a:solidFill>
            </a:endParaRPr>
          </a:p>
          <a:p>
            <a:endParaRPr lang="en-US" dirty="0">
              <a:solidFill>
                <a:srgbClr val="7030A0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…</a:t>
            </a:r>
            <a:r>
              <a:rPr lang="en-US" u="sng" dirty="0">
                <a:solidFill>
                  <a:srgbClr val="7030A0"/>
                </a:solidFill>
              </a:rPr>
              <a:t>strengthening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15714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14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314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14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314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314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314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14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314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314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4691" grpId="0" animBg="1"/>
      <p:bldP spid="3314693" grpId="0"/>
      <p:bldP spid="3314694" grpId="0"/>
      <p:bldP spid="3314696" grpId="0" animBg="1"/>
      <p:bldP spid="3314697" grpId="0" animBg="1"/>
      <p:bldP spid="3314705" grpId="0"/>
      <p:bldP spid="3314706" grpId="0"/>
      <p:bldP spid="3314710" grpId="0" animBg="1"/>
      <p:bldP spid="331471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8925-C48E-694F-ABD0-ADFD897C0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combining of eq’n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9525F-1F8C-304F-BF8F-F23CB9ED3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Primitive equations written down</a:t>
            </a:r>
          </a:p>
          <a:p>
            <a:endParaRPr lang="en-US" dirty="0"/>
          </a:p>
          <a:p>
            <a:r>
              <a:rPr lang="en-US" dirty="0"/>
              <a:t>But how do the terms light up in the development of relevant systems?</a:t>
            </a:r>
          </a:p>
          <a:p>
            <a:pPr lvl="1"/>
            <a:r>
              <a:rPr lang="en-US" dirty="0"/>
              <a:t>warm core cyclone</a:t>
            </a:r>
          </a:p>
          <a:p>
            <a:pPr lvl="1"/>
            <a:r>
              <a:rPr lang="en-US" dirty="0"/>
              <a:t>cool core cyclone</a:t>
            </a:r>
          </a:p>
        </p:txBody>
      </p:sp>
    </p:spTree>
    <p:extLst>
      <p:ext uri="{BB962C8B-B14F-4D97-AF65-F5344CB8AC3E}">
        <p14:creationId xmlns:p14="http://schemas.microsoft.com/office/powerpoint/2010/main" val="144416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685-F818-964E-A405-9142CAF5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Calculus of fields </a:t>
            </a:r>
            <a:r>
              <a:rPr lang="en-US" i="1" dirty="0"/>
              <a:t>in space-time</a:t>
            </a:r>
            <a:br>
              <a:rPr lang="en-US" i="1" dirty="0"/>
            </a:br>
            <a:r>
              <a:rPr lang="en-US" sz="3100" i="1" dirty="0">
                <a:sym typeface="Wingdings" pitchFamily="2" charset="2"/>
              </a:rPr>
              <a:t> </a:t>
            </a:r>
            <a:r>
              <a:rPr lang="en-US" sz="3100" i="1" dirty="0">
                <a:solidFill>
                  <a:srgbClr val="FF0000"/>
                </a:solidFill>
                <a:sym typeface="Wingdings" pitchFamily="2" charset="2"/>
              </a:rPr>
              <a:t>s</a:t>
            </a:r>
            <a:r>
              <a:rPr lang="en-US" sz="3100" i="1" dirty="0">
                <a:solidFill>
                  <a:srgbClr val="FF0000"/>
                </a:solidFill>
              </a:rPr>
              <a:t>pecial d/dt or D/Dt derivative (“Lagrangian</a:t>
            </a:r>
            <a:r>
              <a:rPr lang="en-US" sz="3100" i="1" dirty="0">
                <a:solidFill>
                  <a:srgbClr val="FF0000"/>
                </a:solidFill>
                <a:sym typeface="Wingdings" pitchFamily="2" charset="2"/>
              </a:rPr>
              <a:t>”)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BCC3-7B9F-DB4D-BB42-E1117036A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 is special as a coordinate: dt/dt = 1 s/s</a:t>
            </a:r>
          </a:p>
          <a:p>
            <a:r>
              <a:rPr lang="en-US" dirty="0"/>
              <a:t>moving frame of reference </a:t>
            </a:r>
            <a:r>
              <a:rPr lang="en-US" dirty="0" err="1"/>
              <a:t>x</a:t>
            </a:r>
            <a:r>
              <a:rPr lang="en-US" baseline="-25000" dirty="0" err="1"/>
              <a:t>r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t only</a:t>
            </a:r>
            <a:r>
              <a:rPr lang="en-US" dirty="0"/>
              <a:t>), </a:t>
            </a:r>
            <a:r>
              <a:rPr lang="en-US" dirty="0" err="1"/>
              <a:t>y</a:t>
            </a:r>
            <a:r>
              <a:rPr lang="en-US" baseline="-25000" dirty="0" err="1"/>
              <a:t>r</a:t>
            </a:r>
            <a:r>
              <a:rPr lang="en-US" dirty="0"/>
              <a:t>(t), </a:t>
            </a:r>
            <a:r>
              <a:rPr lang="en-US" dirty="0" err="1"/>
              <a:t>z</a:t>
            </a:r>
            <a:r>
              <a:rPr lang="en-US" baseline="-25000" dirty="0" err="1"/>
              <a:t>r</a:t>
            </a:r>
            <a:r>
              <a:rPr lang="en-US" dirty="0"/>
              <a:t>(t)</a:t>
            </a:r>
          </a:p>
          <a:p>
            <a:r>
              <a:rPr lang="en-US" dirty="0"/>
              <a:t>Chain rule: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T/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t = </a:t>
            </a:r>
            <a:r>
              <a:rPr lang="en-US" dirty="0">
                <a:solidFill>
                  <a:srgbClr val="7030A0"/>
                </a:solidFill>
              </a:rPr>
              <a:t>∂</a:t>
            </a:r>
            <a:r>
              <a:rPr lang="en-US" dirty="0"/>
              <a:t>T/</a:t>
            </a:r>
            <a:r>
              <a:rPr lang="en-US" dirty="0">
                <a:solidFill>
                  <a:srgbClr val="7030A0"/>
                </a:solidFill>
              </a:rPr>
              <a:t>∂</a:t>
            </a:r>
            <a:r>
              <a:rPr lang="en-US" dirty="0"/>
              <a:t>t + ∂T/∂x (</a:t>
            </a:r>
            <a:r>
              <a:rPr lang="en-US" dirty="0" err="1">
                <a:solidFill>
                  <a:srgbClr val="FF0000"/>
                </a:solidFill>
              </a:rPr>
              <a:t>dx</a:t>
            </a:r>
            <a:r>
              <a:rPr lang="en-US" baseline="-25000" dirty="0" err="1">
                <a:solidFill>
                  <a:srgbClr val="FF0000"/>
                </a:solidFill>
              </a:rPr>
              <a:t>r</a:t>
            </a:r>
            <a:r>
              <a:rPr lang="en-US" dirty="0">
                <a:solidFill>
                  <a:srgbClr val="FF0000"/>
                </a:solidFill>
              </a:rPr>
              <a:t>/dt</a:t>
            </a:r>
            <a:r>
              <a:rPr lang="en-US" dirty="0"/>
              <a:t>) + …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If reference frame follows fluid motion, </a:t>
            </a:r>
            <a:r>
              <a:rPr lang="en-US" dirty="0" err="1">
                <a:solidFill>
                  <a:srgbClr val="FF0000"/>
                </a:solidFill>
              </a:rPr>
              <a:t>dx</a:t>
            </a:r>
            <a:r>
              <a:rPr lang="en-US" baseline="-25000" dirty="0" err="1">
                <a:solidFill>
                  <a:srgbClr val="FF0000"/>
                </a:solidFill>
              </a:rPr>
              <a:t>r</a:t>
            </a:r>
            <a:r>
              <a:rPr lang="en-US" dirty="0">
                <a:solidFill>
                  <a:srgbClr val="FF0000"/>
                </a:solidFill>
              </a:rPr>
              <a:t>/dt = u </a:t>
            </a:r>
            <a:r>
              <a:rPr lang="en-US" dirty="0"/>
              <a:t>(m/s)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T/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t = </a:t>
            </a:r>
            <a:r>
              <a:rPr lang="en-US" dirty="0">
                <a:solidFill>
                  <a:srgbClr val="7030A0"/>
                </a:solidFill>
              </a:rPr>
              <a:t>∂</a:t>
            </a:r>
            <a:r>
              <a:rPr lang="en-US" dirty="0"/>
              <a:t>T/</a:t>
            </a:r>
            <a:r>
              <a:rPr lang="en-US" dirty="0">
                <a:solidFill>
                  <a:srgbClr val="7030A0"/>
                </a:solidFill>
              </a:rPr>
              <a:t>∂</a:t>
            </a:r>
            <a:r>
              <a:rPr lang="en-US" dirty="0"/>
              <a:t>t + ∂T/∂x (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/>
              <a:t>) + ∂T/∂y (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dirty="0"/>
              <a:t>) + … </a:t>
            </a:r>
            <a:endParaRPr lang="en-US" dirty="0">
              <a:solidFill>
                <a:srgbClr val="FF0000"/>
              </a:solidFill>
            </a:endParaRPr>
          </a:p>
          <a:p>
            <a:pPr lvl="2"/>
            <a:endParaRPr lang="en-US" dirty="0">
              <a:solidFill>
                <a:srgbClr val="00B050"/>
              </a:solidFill>
            </a:endParaRPr>
          </a:p>
          <a:p>
            <a:pPr lvl="2"/>
            <a:r>
              <a:rPr lang="en-US" dirty="0">
                <a:solidFill>
                  <a:srgbClr val="00B050"/>
                </a:solidFill>
              </a:rPr>
              <a:t>but reference frame is also used for WH problem involving </a:t>
            </a:r>
            <a:r>
              <a:rPr lang="en-US" i="1" dirty="0">
                <a:solidFill>
                  <a:srgbClr val="00B050"/>
                </a:solidFill>
              </a:rPr>
              <a:t>time series measured by a moving ship</a:t>
            </a:r>
          </a:p>
        </p:txBody>
      </p:sp>
    </p:spTree>
    <p:extLst>
      <p:ext uri="{BB962C8B-B14F-4D97-AF65-F5344CB8AC3E}">
        <p14:creationId xmlns:p14="http://schemas.microsoft.com/office/powerpoint/2010/main" val="41673743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Heating and cooling driven flows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9216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Sun heats surface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 err="1">
                <a:sym typeface="Wingdings" pitchFamily="2" charset="2"/>
              </a:rPr>
              <a:t>evap</a:t>
            </a:r>
            <a:r>
              <a:rPr lang="en-US" dirty="0">
                <a:sym typeface="Wingdings" pitchFamily="2" charset="2"/>
              </a:rPr>
              <a:t>)</a:t>
            </a:r>
            <a:r>
              <a:rPr lang="en-US" dirty="0"/>
              <a:t>, air cools by IR</a:t>
            </a:r>
          </a:p>
          <a:p>
            <a:pPr marL="914400" lvl="1" indent="-514350"/>
            <a:r>
              <a:rPr lang="en-US" i="1" dirty="0"/>
              <a:t>troposphere cools 1-2 K/day ~ 150 W m</a:t>
            </a:r>
            <a:r>
              <a:rPr lang="en-US" i="1" baseline="30000" dirty="0"/>
              <a:t>-2</a:t>
            </a: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Tropos. warmed by latent heat release in rain</a:t>
            </a:r>
          </a:p>
          <a:p>
            <a:pPr marL="914400" lvl="1" indent="-514350"/>
            <a:r>
              <a:rPr lang="en-US" dirty="0"/>
              <a:t>~ 150 W m</a:t>
            </a:r>
            <a:r>
              <a:rPr lang="en-US" baseline="30000" dirty="0"/>
              <a:t>-2 </a:t>
            </a:r>
            <a:r>
              <a:rPr lang="en-US" dirty="0"/>
              <a:t>or 3-4 mm/d of P=E </a:t>
            </a:r>
          </a:p>
          <a:p>
            <a:pPr marL="1314450" lvl="2" indent="-514350"/>
            <a:r>
              <a:rPr lang="en-US" dirty="0"/>
              <a:t>localized in hot spots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warm core cyclones (TCs)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Poles: no sun, </a:t>
            </a:r>
            <a:r>
              <a:rPr lang="en-US" dirty="0" err="1"/>
              <a:t>cooold</a:t>
            </a:r>
            <a:r>
              <a:rPr lang="en-US" dirty="0"/>
              <a:t> troposphere in winter</a:t>
            </a:r>
          </a:p>
          <a:p>
            <a:pPr marL="914400" lvl="1" indent="-514350"/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cold core “polar vortex” at tropopause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Jet stream instability in midlatitudes</a:t>
            </a:r>
          </a:p>
          <a:p>
            <a:pPr marL="914400" lvl="1" indent="-514350"/>
            <a:r>
              <a:rPr lang="en-US" dirty="0"/>
              <a:t>tentacles stretch or break off of polar vortex</a:t>
            </a:r>
          </a:p>
          <a:p>
            <a:pPr marL="1314450" lvl="2" indent="-514350"/>
            <a:r>
              <a:rPr lang="en-US" dirty="0">
                <a:sym typeface="Wingdings" pitchFamily="2" charset="2"/>
              </a:rPr>
              <a:t> cool core synoptic cyclones </a:t>
            </a:r>
          </a:p>
          <a:p>
            <a:pPr marL="1771650" lvl="3" indent="-514350"/>
            <a:r>
              <a:rPr lang="en-US" dirty="0">
                <a:sym typeface="Wingdings" pitchFamily="2" charset="2"/>
              </a:rPr>
              <a:t>(upper troughs, sfc lows)</a:t>
            </a:r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35843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35844" name="Text Box 4"/>
          <p:cNvSpPr txBox="1">
            <a:spLocks noChangeArrowheads="1"/>
          </p:cNvSpPr>
          <p:nvPr/>
        </p:nvSpPr>
        <p:spPr bwMode="auto">
          <a:xfrm>
            <a:off x="425450" y="152400"/>
            <a:ext cx="826135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rgbClr val="000000"/>
                </a:solidFill>
                <a:latin typeface="Times" charset="0"/>
              </a:rPr>
              <a:t>HW: use The Primitive Equations to compute how a local heating J drives flow in an </a:t>
            </a:r>
            <a:r>
              <a:rPr lang="en-US" sz="3200">
                <a:solidFill>
                  <a:srgbClr val="FF0000"/>
                </a:solidFill>
                <a:latin typeface="Times" charset="0"/>
              </a:rPr>
              <a:t>initially motionless</a:t>
            </a:r>
            <a:r>
              <a:rPr lang="en-US" sz="3200">
                <a:solidFill>
                  <a:srgbClr val="000000"/>
                </a:solidFill>
                <a:latin typeface="Times" charset="0"/>
              </a:rPr>
              <a:t> atmosphere</a:t>
            </a:r>
          </a:p>
        </p:txBody>
      </p:sp>
      <p:sp>
        <p:nvSpPr>
          <p:cNvPr id="10248" name="Text Box 8"/>
          <p:cNvSpPr txBox="1">
            <a:spLocks noChangeArrowheads="1"/>
          </p:cNvSpPr>
          <p:nvPr/>
        </p:nvSpPr>
        <p:spPr bwMode="auto">
          <a:xfrm>
            <a:off x="3048000" y="2895600"/>
            <a:ext cx="58674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2. Warmer </a:t>
            </a:r>
            <a:r>
              <a:rPr lang="en-US" sz="3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T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causes increased thickness</a:t>
            </a:r>
            <a:r>
              <a:rPr lang="en-US" sz="3200" b="1" dirty="0">
                <a:solidFill>
                  <a:srgbClr val="00FF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of the heated column</a:t>
            </a: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sp>
        <p:nvSpPr>
          <p:cNvPr id="10250" name="Text Box 10"/>
          <p:cNvSpPr txBox="1">
            <a:spLocks noChangeArrowheads="1"/>
          </p:cNvSpPr>
          <p:nvPr/>
        </p:nvSpPr>
        <p:spPr bwMode="auto">
          <a:xfrm>
            <a:off x="5029200" y="4313238"/>
            <a:ext cx="3657600" cy="1570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3. High </a:t>
            </a:r>
            <a:r>
              <a:rPr lang="en-US" sz="3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sym typeface="Symbol" charset="2"/>
              </a:rPr>
              <a:t>F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over hot column pushes wind outward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</a:p>
        </p:txBody>
      </p:sp>
      <p:pic>
        <p:nvPicPr>
          <p:cNvPr id="35847" name="Picture 11" descr="fin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5334000"/>
            <a:ext cx="34163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2" name="Text Box 12"/>
          <p:cNvSpPr txBox="1">
            <a:spLocks noChangeArrowheads="1"/>
          </p:cNvSpPr>
          <p:nvPr/>
        </p:nvSpPr>
        <p:spPr bwMode="auto">
          <a:xfrm>
            <a:off x="3124200" y="5816600"/>
            <a:ext cx="541020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Times" charset="0"/>
              </a:rPr>
              <a:t>4. Surface pressure drops</a:t>
            </a: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  <a:r>
              <a:rPr lang="en-US" sz="2000" b="1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(remember, omega = Dp/Dt; Holton eq. 3.44)</a:t>
            </a:r>
            <a:endParaRPr lang="en-US" sz="3200" b="1">
              <a:solidFill>
                <a:srgbClr val="0000FF"/>
              </a:solidFill>
              <a:latin typeface="Times" charset="0"/>
            </a:endParaRPr>
          </a:p>
        </p:txBody>
      </p:sp>
      <p:pic>
        <p:nvPicPr>
          <p:cNvPr id="35849" name="Picture 17" descr="latex-image-1.pd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6263" y="2971800"/>
            <a:ext cx="2243137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50" name="Picture 19" descr="latex-image-1.pdf"/>
          <p:cNvPicPr>
            <a:picLocks noChangeAspect="1"/>
          </p:cNvPicPr>
          <p:nvPr/>
        </p:nvPicPr>
        <p:blipFill>
          <a:blip r:embed="rId5"/>
          <a:srcRect r="14925"/>
          <a:stretch>
            <a:fillRect/>
          </a:stretch>
        </p:blipFill>
        <p:spPr bwMode="auto">
          <a:xfrm>
            <a:off x="609600" y="4232275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51" name="Picture 20" descr="latex-image-1.pd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9588" y="1905000"/>
            <a:ext cx="3148012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3810000" y="1752600"/>
            <a:ext cx="5257800" cy="1211263"/>
            <a:chOff x="3810000" y="1752600"/>
            <a:chExt cx="5257800" cy="1211263"/>
          </a:xfrm>
        </p:grpSpPr>
        <p:sp>
          <p:nvSpPr>
            <p:cNvPr id="10255" name="Text Box 15"/>
            <p:cNvSpPr txBox="1">
              <a:spLocks noChangeArrowheads="1"/>
            </p:cNvSpPr>
            <p:nvPr/>
          </p:nvSpPr>
          <p:spPr bwMode="auto">
            <a:xfrm>
              <a:off x="3810000" y="1752600"/>
              <a:ext cx="5257800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marL="514350" indent="-514350">
                <a:spcBef>
                  <a:spcPct val="50000"/>
                </a:spcBef>
                <a:buFontTx/>
                <a:buAutoNum type="arabicPeriod"/>
                <a:defRPr/>
              </a:pPr>
              <a:r>
                <a:rPr lang="en-US" sz="3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J</a:t>
              </a:r>
              <a:r>
                <a:rPr 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 causes </a:t>
              </a:r>
              <a:r>
                <a:rPr lang="en-US" sz="3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T</a:t>
              </a:r>
              <a:r>
                <a:rPr 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 to increase   </a:t>
              </a:r>
              <a:endPara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endParaRPr>
            </a:p>
          </p:txBody>
        </p:sp>
        <p:sp>
          <p:nvSpPr>
            <p:cNvPr id="35856" name="TextBox 12"/>
            <p:cNvSpPr txBox="1">
              <a:spLocks noChangeArrowheads="1"/>
            </p:cNvSpPr>
            <p:nvPr/>
          </p:nvSpPr>
          <p:spPr bwMode="auto">
            <a:xfrm>
              <a:off x="3810000" y="2133600"/>
              <a:ext cx="4648200" cy="830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</a:rPr>
                <a:t>net change of T = </a:t>
              </a:r>
            </a:p>
            <a:p>
              <a:r>
                <a:rPr lang="en-US">
                  <a:solidFill>
                    <a:srgbClr val="0000FF"/>
                  </a:solidFill>
                </a:rPr>
                <a:t>	amount of heat added/Cp 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295400" y="1905000"/>
            <a:ext cx="11430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057400" y="4267200"/>
            <a:ext cx="16764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8" grpId="0"/>
      <p:bldP spid="10250" grpId="0"/>
      <p:bldP spid="10252" grpId="0"/>
      <p:bldP spid="14" grpId="0" animBg="1"/>
      <p:bldP spid="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37891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10250" name="Text Box 10"/>
          <p:cNvSpPr txBox="1">
            <a:spLocks noChangeArrowheads="1"/>
          </p:cNvSpPr>
          <p:nvPr/>
        </p:nvSpPr>
        <p:spPr bwMode="auto">
          <a:xfrm>
            <a:off x="5181600" y="2001838"/>
            <a:ext cx="3429000" cy="1570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5. Low </a:t>
            </a: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sym typeface="Symbol" charset="2"/>
              </a:rPr>
              <a:t>F</a:t>
            </a: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under hot column pulls wind inward</a:t>
            </a:r>
            <a:r>
              <a:rPr lang="en-US" sz="320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</a:p>
        </p:txBody>
      </p:sp>
      <p:pic>
        <p:nvPicPr>
          <p:cNvPr id="37893" name="Picture 11" descr="fin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251200"/>
            <a:ext cx="34163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2" name="Text Box 12"/>
          <p:cNvSpPr txBox="1">
            <a:spLocks noChangeArrowheads="1"/>
          </p:cNvSpPr>
          <p:nvPr/>
        </p:nvSpPr>
        <p:spPr bwMode="auto">
          <a:xfrm>
            <a:off x="3276600" y="3657600"/>
            <a:ext cx="51054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3200" b="1">
                <a:solidFill>
                  <a:srgbClr val="FF0000"/>
                </a:solidFill>
                <a:latin typeface="Times" charset="0"/>
              </a:rPr>
              <a:t>6. Hot air rises (finally!)</a:t>
            </a:r>
            <a:endParaRPr lang="en-US" sz="3200" b="1">
              <a:solidFill>
                <a:srgbClr val="FF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37895" name="Picture 19" descr="latex-image-1.pdf"/>
          <p:cNvPicPr>
            <a:picLocks noChangeAspect="1"/>
          </p:cNvPicPr>
          <p:nvPr/>
        </p:nvPicPr>
        <p:blipFill>
          <a:blip r:embed="rId4"/>
          <a:srcRect r="14925"/>
          <a:stretch>
            <a:fillRect/>
          </a:stretch>
        </p:blipFill>
        <p:spPr bwMode="auto">
          <a:xfrm>
            <a:off x="457200" y="1920875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724400" y="4678363"/>
            <a:ext cx="4419600" cy="206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7. Coriolis force turns inflowing and outflowing air to make round-and-round flow</a:t>
            </a:r>
            <a:endParaRPr lang="en-US" sz="3200"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37897" name="Picture 13" descr="latex-image-1.pdf"/>
          <p:cNvPicPr>
            <a:picLocks noChangeAspect="1"/>
          </p:cNvPicPr>
          <p:nvPr/>
        </p:nvPicPr>
        <p:blipFill>
          <a:blip r:embed="rId5"/>
          <a:srcRect r="14925"/>
          <a:stretch>
            <a:fillRect/>
          </a:stretch>
        </p:blipFill>
        <p:spPr bwMode="auto">
          <a:xfrm>
            <a:off x="304800" y="4795838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981200" y="1905000"/>
            <a:ext cx="1447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9" name="TextBox 11"/>
          <p:cNvSpPr txBox="1">
            <a:spLocks noChangeArrowheads="1"/>
          </p:cNvSpPr>
          <p:nvPr/>
        </p:nvSpPr>
        <p:spPr bwMode="auto">
          <a:xfrm>
            <a:off x="4800600" y="4038600"/>
            <a:ext cx="32004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Symbol" charset="2"/>
              </a:rPr>
              <a:t>w</a:t>
            </a:r>
            <a:r>
              <a:rPr lang="en-US">
                <a:solidFill>
                  <a:srgbClr val="0000FF"/>
                </a:solidFill>
              </a:rPr>
              <a:t> =~  </a:t>
            </a:r>
            <a:r>
              <a:rPr lang="en-US">
                <a:solidFill>
                  <a:srgbClr val="0000FF"/>
                </a:solidFill>
                <a:latin typeface="Symbol" charset="2"/>
              </a:rPr>
              <a:t>r</a:t>
            </a:r>
            <a:r>
              <a:rPr lang="en-US">
                <a:solidFill>
                  <a:srgbClr val="0000FF"/>
                </a:solidFill>
              </a:rPr>
              <a:t>gw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429000" y="4800600"/>
            <a:ext cx="1447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1" name="Text Box 4"/>
          <p:cNvSpPr txBox="1">
            <a:spLocks noChangeArrowheads="1"/>
          </p:cNvSpPr>
          <p:nvPr/>
        </p:nvSpPr>
        <p:spPr bwMode="auto">
          <a:xfrm>
            <a:off x="381000" y="76200"/>
            <a:ext cx="826135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rgbClr val="000000"/>
                </a:solidFill>
                <a:latin typeface="Times" charset="0"/>
              </a:rPr>
              <a:t>HW: use The Primitive Equations to compute how a local heating J drives flow in an initially motionless atmosphere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ackerman-06-22"/>
          <p:cNvPicPr>
            <a:picLocks noChangeAspect="1" noChangeArrowheads="1"/>
          </p:cNvPicPr>
          <p:nvPr/>
        </p:nvPicPr>
        <p:blipFill>
          <a:blip r:embed="rId3">
            <a:lum bright="-10000"/>
          </a:blip>
          <a:srcRect l="56081"/>
          <a:stretch>
            <a:fillRect/>
          </a:stretch>
        </p:blipFill>
        <p:spPr bwMode="auto">
          <a:xfrm>
            <a:off x="2286000" y="1447800"/>
            <a:ext cx="41148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1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heated air rises and a warm core vortex develops: the Primitive Equation view. 7 logical steps</a:t>
            </a:r>
          </a:p>
        </p:txBody>
      </p:sp>
      <p:sp>
        <p:nvSpPr>
          <p:cNvPr id="9" name="Right Arrow 8"/>
          <p:cNvSpPr>
            <a:spLocks noChangeArrowheads="1"/>
          </p:cNvSpPr>
          <p:nvPr/>
        </p:nvSpPr>
        <p:spPr bwMode="auto">
          <a:xfrm>
            <a:off x="6324600" y="1143000"/>
            <a:ext cx="2209800" cy="1447800"/>
          </a:xfrm>
          <a:prstGeom prst="rightArrow">
            <a:avLst>
              <a:gd name="adj1" fmla="val 50000"/>
              <a:gd name="adj2" fmla="val 49994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2.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due to PGF</a:t>
            </a:r>
          </a:p>
        </p:txBody>
      </p:sp>
      <p:sp>
        <p:nvSpPr>
          <p:cNvPr id="17413" name="TextBox 9"/>
          <p:cNvSpPr txBox="1">
            <a:spLocks noChangeArrowheads="1"/>
          </p:cNvSpPr>
          <p:nvPr/>
        </p:nvSpPr>
        <p:spPr bwMode="auto">
          <a:xfrm>
            <a:off x="1951038" y="2209800"/>
            <a:ext cx="1554162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0000"/>
                </a:solidFill>
              </a:rPr>
              <a:t>1. 200 mb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0000"/>
                </a:solidFill>
              </a:rPr>
              <a:t>surface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0000"/>
                </a:solidFill>
              </a:rPr>
              <a:t>bulges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0000"/>
                </a:solidFill>
              </a:rPr>
              <a:t>upward</a:t>
            </a:r>
          </a:p>
        </p:txBody>
      </p:sp>
      <p:cxnSp>
        <p:nvCxnSpPr>
          <p:cNvPr id="17414" name="Straight Connector 11"/>
          <p:cNvCxnSpPr>
            <a:cxnSpLocks noChangeShapeType="1"/>
          </p:cNvCxnSpPr>
          <p:nvPr/>
        </p:nvCxnSpPr>
        <p:spPr bwMode="auto">
          <a:xfrm rot="10800000">
            <a:off x="1676400" y="2286000"/>
            <a:ext cx="884238" cy="1588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sp>
        <p:nvSpPr>
          <p:cNvPr id="14" name="TextBox 13"/>
          <p:cNvSpPr txBox="1"/>
          <p:nvPr/>
        </p:nvSpPr>
        <p:spPr>
          <a:xfrm>
            <a:off x="533400" y="838200"/>
            <a:ext cx="68580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Tahoma" pitchFamily="-65" charset="0"/>
              </a:rPr>
              <a:t>1. Warmed </a:t>
            </a:r>
            <a:r>
              <a:rPr lang="en-US" sz="2400" dirty="0">
                <a:solidFill>
                  <a:srgbClr val="000000"/>
                </a:solidFill>
                <a:latin typeface="Tahoma" pitchFamily="-65" charset="0"/>
              </a:rPr>
              <a:t>column of air gets </a:t>
            </a:r>
            <a:r>
              <a:rPr lang="en-US" sz="2400" b="1" dirty="0">
                <a:solidFill>
                  <a:srgbClr val="000000"/>
                </a:solidFill>
                <a:latin typeface="Tahoma" pitchFamily="-65" charset="0"/>
              </a:rPr>
              <a:t>thicker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000000"/>
              </a:solidFill>
              <a:latin typeface="Tahoma" pitchFamily="-65" charset="0"/>
            </a:endParaRPr>
          </a:p>
        </p:txBody>
      </p:sp>
      <p:sp>
        <p:nvSpPr>
          <p:cNvPr id="17416" name="Rectangle 9"/>
          <p:cNvSpPr>
            <a:spLocks noChangeArrowheads="1"/>
          </p:cNvSpPr>
          <p:nvPr/>
        </p:nvSpPr>
        <p:spPr bwMode="auto">
          <a:xfrm>
            <a:off x="0" y="5181600"/>
            <a:ext cx="9144000" cy="1676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0. Heating (maybe latent heating by condensation in a patch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of convection over warm water someplace)</a:t>
            </a:r>
          </a:p>
        </p:txBody>
      </p:sp>
      <p:sp>
        <p:nvSpPr>
          <p:cNvPr id="10" name="Right Arrow 9"/>
          <p:cNvSpPr>
            <a:spLocks noChangeArrowheads="1"/>
          </p:cNvSpPr>
          <p:nvPr/>
        </p:nvSpPr>
        <p:spPr bwMode="auto">
          <a:xfrm flipH="1">
            <a:off x="304800" y="1143000"/>
            <a:ext cx="2286000" cy="1447800"/>
          </a:xfrm>
          <a:prstGeom prst="rightArrow">
            <a:avLst>
              <a:gd name="adj1" fmla="val 50000"/>
              <a:gd name="adj2" fmla="val 4999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2.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due to PGF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413" grpId="0"/>
      <p:bldP spid="1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ackerman-06-22"/>
          <p:cNvPicPr>
            <a:picLocks noChangeAspect="1" noChangeArrowheads="1"/>
          </p:cNvPicPr>
          <p:nvPr/>
        </p:nvPicPr>
        <p:blipFill>
          <a:blip r:embed="rId3">
            <a:lum bright="-10000"/>
          </a:blip>
          <a:srcRect l="56081"/>
          <a:stretch>
            <a:fillRect/>
          </a:stretch>
        </p:blipFill>
        <p:spPr bwMode="auto">
          <a:xfrm>
            <a:off x="2362200" y="1447800"/>
            <a:ext cx="41148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59" name="Right Arrow 8"/>
          <p:cNvSpPr>
            <a:spLocks noChangeArrowheads="1"/>
          </p:cNvSpPr>
          <p:nvPr/>
        </p:nvSpPr>
        <p:spPr bwMode="auto">
          <a:xfrm>
            <a:off x="6324600" y="11430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3.</a:t>
            </a:r>
            <a:r>
              <a:rPr lang="en-US" sz="2000">
                <a:solidFill>
                  <a:srgbClr val="000000"/>
                </a:solidFill>
              </a:rPr>
              <a:t> Mass removed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from column</a:t>
            </a:r>
          </a:p>
        </p:txBody>
      </p:sp>
      <p:cxnSp>
        <p:nvCxnSpPr>
          <p:cNvPr id="19460" name="Straight Connector 11"/>
          <p:cNvCxnSpPr>
            <a:cxnSpLocks noChangeShapeType="1"/>
          </p:cNvCxnSpPr>
          <p:nvPr/>
        </p:nvCxnSpPr>
        <p:spPr bwMode="auto">
          <a:xfrm rot="10800000">
            <a:off x="1676400" y="2286000"/>
            <a:ext cx="884238" cy="1588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sp>
        <p:nvSpPr>
          <p:cNvPr id="14" name="TextBox 13"/>
          <p:cNvSpPr txBox="1"/>
          <p:nvPr/>
        </p:nvSpPr>
        <p:spPr>
          <a:xfrm>
            <a:off x="533400" y="838200"/>
            <a:ext cx="7391400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Tahoma" pitchFamily="-65" charset="0"/>
              </a:rPr>
              <a:t>3. Mass removal and 4. surface pressure drop</a:t>
            </a:r>
          </a:p>
        </p:txBody>
      </p:sp>
      <p:sp>
        <p:nvSpPr>
          <p:cNvPr id="19462" name="Rectangle 9"/>
          <p:cNvSpPr>
            <a:spLocks noChangeArrowheads="1"/>
          </p:cNvSpPr>
          <p:nvPr/>
        </p:nvSpPr>
        <p:spPr bwMode="auto">
          <a:xfrm>
            <a:off x="0" y="5181600"/>
            <a:ext cx="9144000" cy="1676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19463" name="Right Arrow 14"/>
          <p:cNvSpPr>
            <a:spLocks noChangeArrowheads="1"/>
          </p:cNvSpPr>
          <p:nvPr/>
        </p:nvSpPr>
        <p:spPr bwMode="auto">
          <a:xfrm flipH="1">
            <a:off x="304800" y="1143000"/>
            <a:ext cx="2438400" cy="1447800"/>
          </a:xfrm>
          <a:prstGeom prst="rightArrow">
            <a:avLst>
              <a:gd name="adj1" fmla="val 50000"/>
              <a:gd name="adj2" fmla="val 49996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3.</a:t>
            </a:r>
            <a:r>
              <a:rPr lang="en-US" sz="2000">
                <a:solidFill>
                  <a:srgbClr val="000000"/>
                </a:solidFill>
              </a:rPr>
              <a:t> Mass removed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from column</a:t>
            </a:r>
          </a:p>
        </p:txBody>
      </p:sp>
      <p:cxnSp>
        <p:nvCxnSpPr>
          <p:cNvPr id="16" name="Curved Connector 15"/>
          <p:cNvCxnSpPr>
            <a:cxnSpLocks noChangeShapeType="1"/>
          </p:cNvCxnSpPr>
          <p:nvPr/>
        </p:nvCxnSpPr>
        <p:spPr bwMode="auto">
          <a:xfrm rot="10800000" flipV="1">
            <a:off x="4648200" y="2438400"/>
            <a:ext cx="3429000" cy="2667000"/>
          </a:xfrm>
          <a:prstGeom prst="curvedConnector3">
            <a:avLst>
              <a:gd name="adj1" fmla="val 50000"/>
            </a:avLst>
          </a:prstGeom>
          <a:noFill/>
          <a:ln w="57150">
            <a:solidFill>
              <a:srgbClr val="FF0000"/>
            </a:solidFill>
            <a:round/>
            <a:headEnd/>
            <a:tailEnd type="arrow" w="med" len="med"/>
          </a:ln>
        </p:spPr>
      </p:cxn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400800" y="3124200"/>
            <a:ext cx="2590800" cy="1570038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FF0000"/>
                </a:solidFill>
              </a:rPr>
              <a:t>4. less mass of air in column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FF0000"/>
                </a:solidFill>
              </a:rPr>
              <a:t>= lower surface pressure</a:t>
            </a: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4114800" y="4638675"/>
            <a:ext cx="7620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5400" b="1">
                <a:solidFill>
                  <a:srgbClr val="000000"/>
                </a:solidFill>
              </a:rPr>
              <a:t>L</a:t>
            </a:r>
          </a:p>
        </p:txBody>
      </p:sp>
      <p:sp>
        <p:nvSpPr>
          <p:cNvPr id="19467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heated air rises and a warm core vortex develops: the Primitive Equation view. 7 logical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3F489-C5CC-407B-3837-FC846C436911}"/>
              </a:ext>
            </a:extLst>
          </p:cNvPr>
          <p:cNvSpPr txBox="1"/>
          <p:nvPr/>
        </p:nvSpPr>
        <p:spPr>
          <a:xfrm>
            <a:off x="2287786" y="3247906"/>
            <a:ext cx="4575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*dx*dy*dzstar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ackerman-06-22"/>
          <p:cNvPicPr>
            <a:picLocks noChangeAspect="1" noChangeArrowheads="1"/>
          </p:cNvPicPr>
          <p:nvPr/>
        </p:nvPicPr>
        <p:blipFill>
          <a:blip r:embed="rId3">
            <a:lum bright="-10000"/>
          </a:blip>
          <a:srcRect l="56081"/>
          <a:stretch>
            <a:fillRect/>
          </a:stretch>
        </p:blipFill>
        <p:spPr bwMode="auto">
          <a:xfrm>
            <a:off x="2362200" y="1447800"/>
            <a:ext cx="41148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1507" name="Straight Connector 11"/>
          <p:cNvCxnSpPr>
            <a:cxnSpLocks noChangeShapeType="1"/>
          </p:cNvCxnSpPr>
          <p:nvPr/>
        </p:nvCxnSpPr>
        <p:spPr bwMode="auto">
          <a:xfrm rot="10800000">
            <a:off x="1676400" y="2286000"/>
            <a:ext cx="884238" cy="1588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sp>
        <p:nvSpPr>
          <p:cNvPr id="14" name="TextBox 13"/>
          <p:cNvSpPr txBox="1"/>
          <p:nvPr/>
        </p:nvSpPr>
        <p:spPr>
          <a:xfrm>
            <a:off x="533400" y="838200"/>
            <a:ext cx="8153400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Tahoma" pitchFamily="-65" charset="0"/>
              </a:rPr>
              <a:t>5. Low level inflow accelerates, 6. heated air rises</a:t>
            </a:r>
          </a:p>
        </p:txBody>
      </p:sp>
      <p:sp>
        <p:nvSpPr>
          <p:cNvPr id="13" name="Up Arrow 12"/>
          <p:cNvSpPr>
            <a:spLocks noChangeArrowheads="1"/>
          </p:cNvSpPr>
          <p:nvPr/>
        </p:nvSpPr>
        <p:spPr bwMode="auto">
          <a:xfrm>
            <a:off x="3124200" y="2362200"/>
            <a:ext cx="2667000" cy="2161048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6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</a:rPr>
              <a:t>6. warm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</a:rPr>
              <a:t>air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</a:rPr>
              <a:t>rises!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</a:rPr>
              <a:t>(continuity)</a:t>
            </a:r>
          </a:p>
        </p:txBody>
      </p:sp>
      <p:sp>
        <p:nvSpPr>
          <p:cNvPr id="21510" name="Rectangle 9"/>
          <p:cNvSpPr>
            <a:spLocks noChangeArrowheads="1"/>
          </p:cNvSpPr>
          <p:nvPr/>
        </p:nvSpPr>
        <p:spPr bwMode="auto">
          <a:xfrm>
            <a:off x="0" y="5181600"/>
            <a:ext cx="9144000" cy="1676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19" name="Right Arrow 18"/>
          <p:cNvSpPr>
            <a:spLocks noChangeArrowheads="1"/>
          </p:cNvSpPr>
          <p:nvPr/>
        </p:nvSpPr>
        <p:spPr bwMode="auto">
          <a:xfrm>
            <a:off x="685800" y="3962400"/>
            <a:ext cx="2590800" cy="1447800"/>
          </a:xfrm>
          <a:prstGeom prst="rightArrow">
            <a:avLst>
              <a:gd name="adj1" fmla="val 50000"/>
              <a:gd name="adj2" fmla="val 49998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5.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due to PGF</a:t>
            </a:r>
          </a:p>
        </p:txBody>
      </p:sp>
      <p:sp>
        <p:nvSpPr>
          <p:cNvPr id="21512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heated air rises and a warm core vortex develops: the Primitive Equation view. 7 logical steps</a:t>
            </a:r>
          </a:p>
        </p:txBody>
      </p:sp>
      <p:sp>
        <p:nvSpPr>
          <p:cNvPr id="12" name="Right Arrow 11"/>
          <p:cNvSpPr>
            <a:spLocks noChangeArrowheads="1"/>
          </p:cNvSpPr>
          <p:nvPr/>
        </p:nvSpPr>
        <p:spPr bwMode="auto">
          <a:xfrm flipH="1">
            <a:off x="5638800" y="3962400"/>
            <a:ext cx="2971800" cy="1447800"/>
          </a:xfrm>
          <a:prstGeom prst="rightArrow">
            <a:avLst>
              <a:gd name="adj1" fmla="val 50000"/>
              <a:gd name="adj2" fmla="val 49995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5.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due to PGF</a:t>
            </a:r>
          </a:p>
        </p:txBody>
      </p:sp>
      <p:sp>
        <p:nvSpPr>
          <p:cNvPr id="21514" name="Right Arrow 22"/>
          <p:cNvSpPr>
            <a:spLocks noChangeArrowheads="1"/>
          </p:cNvSpPr>
          <p:nvPr/>
        </p:nvSpPr>
        <p:spPr bwMode="auto">
          <a:xfrm>
            <a:off x="6324600" y="11430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21515" name="Right Arrow 25"/>
          <p:cNvSpPr>
            <a:spLocks noChangeArrowheads="1"/>
          </p:cNvSpPr>
          <p:nvPr/>
        </p:nvSpPr>
        <p:spPr bwMode="auto">
          <a:xfrm flipH="1">
            <a:off x="304800" y="1143000"/>
            <a:ext cx="2438400" cy="1447800"/>
          </a:xfrm>
          <a:prstGeom prst="rightArrow">
            <a:avLst>
              <a:gd name="adj1" fmla="val 50000"/>
              <a:gd name="adj2" fmla="val 49996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  <p:bldP spid="1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ackerman-06-22"/>
          <p:cNvPicPr>
            <a:picLocks noChangeAspect="1" noChangeArrowheads="1"/>
          </p:cNvPicPr>
          <p:nvPr/>
        </p:nvPicPr>
        <p:blipFill>
          <a:blip r:embed="rId3">
            <a:lum bright="-10000"/>
          </a:blip>
          <a:srcRect l="56081"/>
          <a:stretch>
            <a:fillRect/>
          </a:stretch>
        </p:blipFill>
        <p:spPr bwMode="auto">
          <a:xfrm>
            <a:off x="2362200" y="1447800"/>
            <a:ext cx="41148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3555" name="Straight Connector 11"/>
          <p:cNvCxnSpPr>
            <a:cxnSpLocks noChangeShapeType="1"/>
          </p:cNvCxnSpPr>
          <p:nvPr/>
        </p:nvCxnSpPr>
        <p:spPr bwMode="auto">
          <a:xfrm rot="10800000">
            <a:off x="1676400" y="2286000"/>
            <a:ext cx="884238" cy="1588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</p:cxnSp>
      <p:sp>
        <p:nvSpPr>
          <p:cNvPr id="23556" name="Right Arrow 11"/>
          <p:cNvSpPr>
            <a:spLocks noChangeArrowheads="1"/>
          </p:cNvSpPr>
          <p:nvPr/>
        </p:nvSpPr>
        <p:spPr bwMode="auto">
          <a:xfrm flipH="1">
            <a:off x="5638800" y="3962400"/>
            <a:ext cx="2971800" cy="1447800"/>
          </a:xfrm>
          <a:prstGeom prst="rightArrow">
            <a:avLst>
              <a:gd name="adj1" fmla="val 50000"/>
              <a:gd name="adj2" fmla="val 49995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b="1">
              <a:solidFill>
                <a:srgbClr val="000000"/>
              </a:solidFill>
            </a:endParaRPr>
          </a:p>
        </p:txBody>
      </p:sp>
      <p:sp>
        <p:nvSpPr>
          <p:cNvPr id="23557" name="Right Arrow 18"/>
          <p:cNvSpPr>
            <a:spLocks noChangeArrowheads="1"/>
          </p:cNvSpPr>
          <p:nvPr/>
        </p:nvSpPr>
        <p:spPr bwMode="auto">
          <a:xfrm>
            <a:off x="685800" y="3962400"/>
            <a:ext cx="2590800" cy="1447800"/>
          </a:xfrm>
          <a:prstGeom prst="rightArrow">
            <a:avLst>
              <a:gd name="adj1" fmla="val 50000"/>
              <a:gd name="adj2" fmla="val 49998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b="1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0" y="5257800"/>
            <a:ext cx="9144000" cy="1600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</a:rPr>
              <a:t>7. </a:t>
            </a:r>
            <a:r>
              <a:rPr lang="en-US" sz="4000" b="1" dirty="0" err="1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</a:rPr>
              <a:t>Coriolis</a:t>
            </a:r>
            <a:r>
              <a:rPr lang="en-US" sz="40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</a:rPr>
              <a:t> turns flow to right</a:t>
            </a:r>
          </a:p>
        </p:txBody>
      </p:sp>
      <p:sp>
        <p:nvSpPr>
          <p:cNvPr id="23559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heated air rises and a warm core vortex develops: the Primitive Equation view. 7 logical steps</a:t>
            </a:r>
          </a:p>
        </p:txBody>
      </p:sp>
      <p:sp>
        <p:nvSpPr>
          <p:cNvPr id="23560" name="Right Arrow 14"/>
          <p:cNvSpPr>
            <a:spLocks noChangeArrowheads="1"/>
          </p:cNvSpPr>
          <p:nvPr/>
        </p:nvSpPr>
        <p:spPr bwMode="auto">
          <a:xfrm>
            <a:off x="6019800" y="12192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23561" name="Right Arrow 15"/>
          <p:cNvSpPr>
            <a:spLocks noChangeArrowheads="1"/>
          </p:cNvSpPr>
          <p:nvPr/>
        </p:nvSpPr>
        <p:spPr bwMode="auto">
          <a:xfrm flipH="1">
            <a:off x="533400" y="1219200"/>
            <a:ext cx="2438400" cy="1447800"/>
          </a:xfrm>
          <a:prstGeom prst="rightArrow">
            <a:avLst>
              <a:gd name="adj1" fmla="val 50000"/>
              <a:gd name="adj2" fmla="val 49996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grpSp>
        <p:nvGrpSpPr>
          <p:cNvPr id="2" name="Group 25"/>
          <p:cNvGrpSpPr>
            <a:grpSpLocks/>
          </p:cNvGrpSpPr>
          <p:nvPr/>
        </p:nvGrpSpPr>
        <p:grpSpPr bwMode="auto">
          <a:xfrm>
            <a:off x="2933700" y="4114800"/>
            <a:ext cx="3314700" cy="1066800"/>
            <a:chOff x="3429000" y="4114800"/>
            <a:chExt cx="2209800" cy="1295400"/>
          </a:xfrm>
        </p:grpSpPr>
        <p:sp>
          <p:nvSpPr>
            <p:cNvPr id="23569" name="Rectangle 22"/>
            <p:cNvSpPr>
              <a:spLocks noChangeArrowheads="1"/>
            </p:cNvSpPr>
            <p:nvPr/>
          </p:nvSpPr>
          <p:spPr bwMode="auto">
            <a:xfrm>
              <a:off x="3454400" y="4114800"/>
              <a:ext cx="2057400" cy="12954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3570" name="Curved Up Arrow 17"/>
            <p:cNvSpPr>
              <a:spLocks noChangeArrowheads="1"/>
            </p:cNvSpPr>
            <p:nvPr/>
          </p:nvSpPr>
          <p:spPr bwMode="auto">
            <a:xfrm>
              <a:off x="3505200" y="4800600"/>
              <a:ext cx="2133600" cy="609600"/>
            </a:xfrm>
            <a:prstGeom prst="curvedUp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FLOW</a:t>
              </a:r>
            </a:p>
          </p:txBody>
        </p:sp>
        <p:sp>
          <p:nvSpPr>
            <p:cNvPr id="23571" name="Curved Down Arrow 20"/>
            <p:cNvSpPr>
              <a:spLocks noChangeArrowheads="1"/>
            </p:cNvSpPr>
            <p:nvPr/>
          </p:nvSpPr>
          <p:spPr bwMode="auto">
            <a:xfrm flipH="1">
              <a:off x="3429000" y="4191000"/>
              <a:ext cx="2133600" cy="609600"/>
            </a:xfrm>
            <a:prstGeom prst="curvedDown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CYCLONIC</a:t>
              </a:r>
            </a:p>
          </p:txBody>
        </p:sp>
      </p:grpSp>
      <p:grpSp>
        <p:nvGrpSpPr>
          <p:cNvPr id="3" name="Group 26"/>
          <p:cNvGrpSpPr>
            <a:grpSpLocks/>
          </p:cNvGrpSpPr>
          <p:nvPr/>
        </p:nvGrpSpPr>
        <p:grpSpPr bwMode="auto">
          <a:xfrm flipH="1">
            <a:off x="2057400" y="1371600"/>
            <a:ext cx="4724400" cy="1066800"/>
            <a:chOff x="3352800" y="4114800"/>
            <a:chExt cx="2286000" cy="1295400"/>
          </a:xfrm>
        </p:grpSpPr>
        <p:sp>
          <p:nvSpPr>
            <p:cNvPr id="23566" name="Rectangle 27"/>
            <p:cNvSpPr>
              <a:spLocks noChangeArrowheads="1"/>
            </p:cNvSpPr>
            <p:nvPr/>
          </p:nvSpPr>
          <p:spPr bwMode="auto">
            <a:xfrm>
              <a:off x="3352800" y="4114800"/>
              <a:ext cx="2286000" cy="12954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3567" name="Curved Up Arrow 28"/>
            <p:cNvSpPr>
              <a:spLocks noChangeArrowheads="1"/>
            </p:cNvSpPr>
            <p:nvPr/>
          </p:nvSpPr>
          <p:spPr bwMode="auto">
            <a:xfrm>
              <a:off x="3505200" y="4800600"/>
              <a:ext cx="2133600" cy="609600"/>
            </a:xfrm>
            <a:prstGeom prst="curvedUp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CYCLONIC</a:t>
              </a:r>
            </a:p>
          </p:txBody>
        </p:sp>
        <p:sp>
          <p:nvSpPr>
            <p:cNvPr id="23568" name="Curved Down Arrow 29"/>
            <p:cNvSpPr>
              <a:spLocks noChangeArrowheads="1"/>
            </p:cNvSpPr>
            <p:nvPr/>
          </p:nvSpPr>
          <p:spPr bwMode="auto">
            <a:xfrm flipH="1">
              <a:off x="3429000" y="4191000"/>
              <a:ext cx="2133600" cy="609600"/>
            </a:xfrm>
            <a:prstGeom prst="curvedDown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ANTI</a:t>
              </a:r>
            </a:p>
          </p:txBody>
        </p:sp>
      </p:grpSp>
      <p:sp>
        <p:nvSpPr>
          <p:cNvPr id="23564" name="Up Arrow 32"/>
          <p:cNvSpPr>
            <a:spLocks noChangeArrowheads="1"/>
          </p:cNvSpPr>
          <p:nvPr/>
        </p:nvSpPr>
        <p:spPr bwMode="auto">
          <a:xfrm>
            <a:off x="3124200" y="2362200"/>
            <a:ext cx="2667000" cy="1752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6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32" name="Oval 31"/>
          <p:cNvSpPr>
            <a:spLocks noChangeArrowheads="1"/>
          </p:cNvSpPr>
          <p:nvPr/>
        </p:nvSpPr>
        <p:spPr bwMode="auto">
          <a:xfrm>
            <a:off x="2517825" y="2286000"/>
            <a:ext cx="3906202" cy="2057400"/>
          </a:xfrm>
          <a:prstGeom prst="ellipse">
            <a:avLst/>
          </a:prstGeom>
          <a:solidFill>
            <a:srgbClr val="E0A945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Warm Core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Vortex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in thermal wind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balance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478230" y="1280059"/>
            <a:ext cx="5812891" cy="1386941"/>
            <a:chOff x="1478230" y="1280059"/>
            <a:chExt cx="5812891" cy="1386941"/>
          </a:xfrm>
        </p:grpSpPr>
        <p:sp>
          <p:nvSpPr>
            <p:cNvPr id="20" name="Striped Right Arrow 19"/>
            <p:cNvSpPr/>
            <p:nvPr/>
          </p:nvSpPr>
          <p:spPr bwMode="auto">
            <a:xfrm rot="16200000">
              <a:off x="1153720" y="1604569"/>
              <a:ext cx="1158341" cy="509321"/>
            </a:xfrm>
            <a:prstGeom prst="stripedRight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endParaRPr>
            </a:p>
          </p:txBody>
        </p:sp>
        <p:sp>
          <p:nvSpPr>
            <p:cNvPr id="21" name="Striped Right Arrow 20"/>
            <p:cNvSpPr/>
            <p:nvPr/>
          </p:nvSpPr>
          <p:spPr bwMode="auto">
            <a:xfrm rot="5400000" flipV="1">
              <a:off x="6457290" y="1833169"/>
              <a:ext cx="1158341" cy="509321"/>
            </a:xfrm>
            <a:prstGeom prst="stripedRight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 flipV="1">
            <a:off x="1676399" y="3980156"/>
            <a:ext cx="5812891" cy="1386941"/>
            <a:chOff x="1478230" y="1280059"/>
            <a:chExt cx="5812891" cy="1386941"/>
          </a:xfrm>
        </p:grpSpPr>
        <p:sp>
          <p:nvSpPr>
            <p:cNvPr id="24" name="Striped Right Arrow 23"/>
            <p:cNvSpPr/>
            <p:nvPr/>
          </p:nvSpPr>
          <p:spPr bwMode="auto">
            <a:xfrm rot="16200000">
              <a:off x="1153720" y="1604569"/>
              <a:ext cx="1158341" cy="509321"/>
            </a:xfrm>
            <a:prstGeom prst="stripedRight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endParaRPr>
            </a:p>
          </p:txBody>
        </p:sp>
        <p:sp>
          <p:nvSpPr>
            <p:cNvPr id="25" name="Striped Right Arrow 24"/>
            <p:cNvSpPr/>
            <p:nvPr/>
          </p:nvSpPr>
          <p:spPr bwMode="auto">
            <a:xfrm rot="5400000" flipV="1">
              <a:off x="6457290" y="1833169"/>
              <a:ext cx="1158341" cy="509321"/>
            </a:xfrm>
            <a:prstGeom prst="stripedRight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1" charset="0"/>
                <a:ea typeface="ＭＳ Ｐゴシック" pitchFamily="-111" charset="-128"/>
                <a:cs typeface="ＭＳ Ｐゴシック" pitchFamily="-111" charset="-128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Heating and cooling driven flows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92166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Sun heats surface, atmos. cools by IR</a:t>
            </a:r>
          </a:p>
          <a:p>
            <a:pPr marL="914400" lvl="1" indent="-514350"/>
            <a:r>
              <a:rPr lang="en-US" dirty="0"/>
              <a:t>troposphere cools 1-2 K/day ~ 150 W m</a:t>
            </a:r>
            <a:r>
              <a:rPr lang="en-US" baseline="30000" dirty="0"/>
              <a:t>-2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Tropics warmed by latent heat release in rain</a:t>
            </a:r>
          </a:p>
          <a:p>
            <a:pPr marL="914400" lvl="1" indent="-514350"/>
            <a:r>
              <a:rPr lang="en-US" dirty="0"/>
              <a:t>also ~ 150 W m</a:t>
            </a:r>
            <a:r>
              <a:rPr lang="en-US" baseline="30000" dirty="0"/>
              <a:t>-2 </a:t>
            </a:r>
            <a:r>
              <a:rPr lang="en-US" dirty="0"/>
              <a:t>or 3-4 mm/d of P=E </a:t>
            </a:r>
          </a:p>
          <a:p>
            <a:pPr marL="1314450" lvl="2" indent="-514350"/>
            <a:r>
              <a:rPr lang="en-US" dirty="0"/>
              <a:t>localized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warm core vortices (TCs)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Poles: no sun, </a:t>
            </a:r>
            <a:r>
              <a:rPr lang="en-US" dirty="0" err="1">
                <a:solidFill>
                  <a:srgbClr val="0070C0"/>
                </a:solidFill>
              </a:rPr>
              <a:t>cooold</a:t>
            </a:r>
            <a:r>
              <a:rPr lang="en-US" dirty="0">
                <a:solidFill>
                  <a:srgbClr val="0070C0"/>
                </a:solidFill>
              </a:rPr>
              <a:t> troposphere in winter</a:t>
            </a:r>
          </a:p>
          <a:p>
            <a:pPr marL="914400" lvl="1" indent="-514350"/>
            <a:r>
              <a:rPr lang="en-US" dirty="0">
                <a:solidFill>
                  <a:srgbClr val="0070C0"/>
                </a:solidFill>
                <a:sym typeface="Wingdings" pitchFamily="2" charset="2"/>
              </a:rPr>
              <a:t> </a:t>
            </a:r>
            <a:r>
              <a:rPr lang="en-US" dirty="0">
                <a:solidFill>
                  <a:srgbClr val="0070C0"/>
                </a:solidFill>
              </a:rPr>
              <a:t>cold core “polar vortex” at tropopause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Jet stream instability in midlatitudes</a:t>
            </a:r>
          </a:p>
          <a:p>
            <a:pPr marL="914400" lvl="1" indent="-514350"/>
            <a:r>
              <a:rPr lang="en-US" dirty="0"/>
              <a:t>tentacles stretch or break off of polar vortex</a:t>
            </a:r>
          </a:p>
          <a:p>
            <a:pPr marL="1314450" lvl="2" indent="-514350"/>
            <a:r>
              <a:rPr lang="en-US" dirty="0">
                <a:sym typeface="Wingdings" pitchFamily="2" charset="2"/>
              </a:rPr>
              <a:t> cool core synoptic cyclones (troughs, lows)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06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35843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35844" name="Text Box 4"/>
          <p:cNvSpPr txBox="1">
            <a:spLocks noChangeArrowheads="1"/>
          </p:cNvSpPr>
          <p:nvPr/>
        </p:nvSpPr>
        <p:spPr bwMode="auto">
          <a:xfrm>
            <a:off x="425450" y="152400"/>
            <a:ext cx="826135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rgbClr val="000000"/>
                </a:solidFill>
                <a:latin typeface="Times" charset="0"/>
              </a:rPr>
              <a:t>HW: use The Primitive Equations to compute how a local heating J drives flow in an 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Times" charset="0"/>
              </a:rPr>
              <a:t>initially motionless</a:t>
            </a:r>
            <a:r>
              <a:rPr lang="en-US" sz="3200">
                <a:solidFill>
                  <a:srgbClr val="000000"/>
                </a:solidFill>
                <a:latin typeface="Times" charset="0"/>
              </a:rPr>
              <a:t> atmosphere</a:t>
            </a:r>
          </a:p>
        </p:txBody>
      </p:sp>
      <p:sp>
        <p:nvSpPr>
          <p:cNvPr id="10248" name="Text Box 8"/>
          <p:cNvSpPr txBox="1">
            <a:spLocks noChangeArrowheads="1"/>
          </p:cNvSpPr>
          <p:nvPr/>
        </p:nvSpPr>
        <p:spPr bwMode="auto">
          <a:xfrm>
            <a:off x="3048000" y="2895600"/>
            <a:ext cx="58674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2. Warmer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T causes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de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creased thickness</a:t>
            </a:r>
            <a:r>
              <a:rPr lang="en-US" sz="3200" b="1" dirty="0">
                <a:solidFill>
                  <a:srgbClr val="00FF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of the </a:t>
            </a:r>
            <a:r>
              <a:rPr lang="en-US" sz="3200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cooled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column</a:t>
            </a: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sp>
        <p:nvSpPr>
          <p:cNvPr id="10250" name="Text Box 10"/>
          <p:cNvSpPr txBox="1">
            <a:spLocks noChangeArrowheads="1"/>
          </p:cNvSpPr>
          <p:nvPr/>
        </p:nvSpPr>
        <p:spPr bwMode="auto">
          <a:xfrm>
            <a:off x="5029200" y="4313238"/>
            <a:ext cx="3657600" cy="1570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3. High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sym typeface="Symbol" charset="2"/>
              </a:rPr>
              <a:t>F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over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cool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column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pulls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wind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inward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</a:p>
        </p:txBody>
      </p:sp>
      <p:pic>
        <p:nvPicPr>
          <p:cNvPr id="35847" name="Picture 11" descr="fin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5334000"/>
            <a:ext cx="34163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2" name="Text Box 12"/>
          <p:cNvSpPr txBox="1">
            <a:spLocks noChangeArrowheads="1"/>
          </p:cNvSpPr>
          <p:nvPr/>
        </p:nvSpPr>
        <p:spPr bwMode="auto">
          <a:xfrm>
            <a:off x="3124200" y="5816600"/>
            <a:ext cx="541020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3200" b="1" dirty="0">
                <a:solidFill>
                  <a:srgbClr val="FF0000"/>
                </a:solidFill>
                <a:latin typeface="Times" charset="0"/>
              </a:rPr>
              <a:t>4. Surface pressure </a:t>
            </a:r>
            <a:r>
              <a:rPr lang="en-US" sz="3200" b="1" dirty="0">
                <a:solidFill>
                  <a:srgbClr val="0070C0"/>
                </a:solidFill>
                <a:latin typeface="Times" charset="0"/>
              </a:rPr>
              <a:t>rises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  <a:r>
              <a:rPr 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(remember, omega = </a:t>
            </a:r>
            <a:r>
              <a:rPr lang="en-US" sz="2000" b="1" dirty="0" err="1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Dp</a:t>
            </a:r>
            <a:r>
              <a:rPr 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/Dt; Holton eq. 3.44)</a:t>
            </a:r>
            <a:endParaRPr lang="en-US" sz="3200" b="1" dirty="0">
              <a:solidFill>
                <a:srgbClr val="0000FF"/>
              </a:solidFill>
              <a:latin typeface="Times" charset="0"/>
            </a:endParaRPr>
          </a:p>
        </p:txBody>
      </p:sp>
      <p:pic>
        <p:nvPicPr>
          <p:cNvPr id="35849" name="Picture 17" descr="latex-image-1.pd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6263" y="2971800"/>
            <a:ext cx="2243137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50" name="Picture 19" descr="latex-image-1.pdf"/>
          <p:cNvPicPr>
            <a:picLocks noChangeAspect="1"/>
          </p:cNvPicPr>
          <p:nvPr/>
        </p:nvPicPr>
        <p:blipFill>
          <a:blip r:embed="rId5"/>
          <a:srcRect r="14925"/>
          <a:stretch>
            <a:fillRect/>
          </a:stretch>
        </p:blipFill>
        <p:spPr bwMode="auto">
          <a:xfrm>
            <a:off x="609600" y="4232275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51" name="Picture 20" descr="latex-image-1.pd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09588" y="1905000"/>
            <a:ext cx="3148012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3810000" y="1752600"/>
            <a:ext cx="5257800" cy="1211263"/>
            <a:chOff x="3810000" y="1752600"/>
            <a:chExt cx="5257800" cy="1211263"/>
          </a:xfrm>
        </p:grpSpPr>
        <p:sp>
          <p:nvSpPr>
            <p:cNvPr id="10255" name="Text Box 15"/>
            <p:cNvSpPr txBox="1">
              <a:spLocks noChangeArrowheads="1"/>
            </p:cNvSpPr>
            <p:nvPr/>
          </p:nvSpPr>
          <p:spPr bwMode="auto">
            <a:xfrm>
              <a:off x="3810000" y="1752600"/>
              <a:ext cx="5257800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marL="514350" indent="-514350">
                <a:spcBef>
                  <a:spcPct val="50000"/>
                </a:spcBef>
                <a:buFontTx/>
                <a:buAutoNum type="arabicPeriod"/>
                <a:defRPr/>
              </a:pPr>
              <a:r>
                <a:rPr 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J causes T to </a:t>
              </a:r>
              <a:r>
                <a:rPr lang="en-US" sz="3200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de</a:t>
              </a:r>
              <a:r>
                <a:rPr 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Times" charset="0"/>
                </a:rPr>
                <a:t>crease   </a:t>
              </a:r>
              <a:endPara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endParaRPr>
            </a:p>
          </p:txBody>
        </p:sp>
        <p:sp>
          <p:nvSpPr>
            <p:cNvPr id="35856" name="TextBox 12"/>
            <p:cNvSpPr txBox="1">
              <a:spLocks noChangeArrowheads="1"/>
            </p:cNvSpPr>
            <p:nvPr/>
          </p:nvSpPr>
          <p:spPr bwMode="auto">
            <a:xfrm>
              <a:off x="3810000" y="2133600"/>
              <a:ext cx="4648200" cy="830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rgbClr val="0000FF"/>
                  </a:solidFill>
                </a:rPr>
                <a:t>net change of T = </a:t>
              </a:r>
            </a:p>
            <a:p>
              <a:r>
                <a:rPr lang="en-US">
                  <a:solidFill>
                    <a:srgbClr val="0000FF"/>
                  </a:solidFill>
                </a:rPr>
                <a:t>	amount of heat added/Cp 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295400" y="1905000"/>
            <a:ext cx="11430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057400" y="4267200"/>
            <a:ext cx="16764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8" grpId="0"/>
      <p:bldP spid="10250" grpId="0"/>
      <p:bldP spid="10252" grpId="0"/>
      <p:bldP spid="14" grpId="0" animBg="1"/>
      <p:bldP spid="1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/>
          <p:cNvSpPr txBox="1">
            <a:spLocks noChangeArrowheads="1"/>
          </p:cNvSpPr>
          <p:nvPr/>
        </p:nvSpPr>
        <p:spPr bwMode="auto">
          <a:xfrm>
            <a:off x="1812925" y="136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D01EB7"/>
              </a:solidFill>
              <a:latin typeface="Times" charset="0"/>
            </a:endParaRPr>
          </a:p>
        </p:txBody>
      </p:sp>
      <p:sp>
        <p:nvSpPr>
          <p:cNvPr id="37891" name="Text Box 3"/>
          <p:cNvSpPr txBox="1">
            <a:spLocks noChangeArrowheads="1"/>
          </p:cNvSpPr>
          <p:nvPr/>
        </p:nvSpPr>
        <p:spPr bwMode="auto">
          <a:xfrm>
            <a:off x="2422525" y="5175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>
              <a:latin typeface="Times" charset="0"/>
            </a:endParaRPr>
          </a:p>
        </p:txBody>
      </p:sp>
      <p:sp>
        <p:nvSpPr>
          <p:cNvPr id="10250" name="Text Box 10"/>
          <p:cNvSpPr txBox="1">
            <a:spLocks noChangeArrowheads="1"/>
          </p:cNvSpPr>
          <p:nvPr/>
        </p:nvSpPr>
        <p:spPr bwMode="auto">
          <a:xfrm>
            <a:off x="5181600" y="2001838"/>
            <a:ext cx="342900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5.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High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ymbol" charset="2"/>
                <a:sym typeface="Symbol" charset="2"/>
              </a:rPr>
              <a:t>F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under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cool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column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pushes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wind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out</a:t>
            </a: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 </a:t>
            </a:r>
          </a:p>
        </p:txBody>
      </p:sp>
      <p:pic>
        <p:nvPicPr>
          <p:cNvPr id="37893" name="Picture 11" descr="fin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251200"/>
            <a:ext cx="34163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2" name="Text Box 12"/>
          <p:cNvSpPr txBox="1">
            <a:spLocks noChangeArrowheads="1"/>
          </p:cNvSpPr>
          <p:nvPr/>
        </p:nvSpPr>
        <p:spPr bwMode="auto">
          <a:xfrm>
            <a:off x="3276600" y="3657600"/>
            <a:ext cx="51054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3200" b="1" dirty="0">
                <a:solidFill>
                  <a:srgbClr val="FF0000"/>
                </a:solidFill>
                <a:latin typeface="Times" charset="0"/>
              </a:rPr>
              <a:t>6. </a:t>
            </a:r>
            <a:r>
              <a:rPr lang="en-US" sz="3200" b="1" dirty="0">
                <a:solidFill>
                  <a:srgbClr val="0070C0"/>
                </a:solidFill>
                <a:latin typeface="Times" charset="0"/>
              </a:rPr>
              <a:t>Cool</a:t>
            </a:r>
            <a:r>
              <a:rPr lang="en-US" sz="3200" b="1" dirty="0">
                <a:solidFill>
                  <a:srgbClr val="FF0000"/>
                </a:solidFill>
                <a:latin typeface="Times" charset="0"/>
              </a:rPr>
              <a:t> air </a:t>
            </a:r>
            <a:r>
              <a:rPr lang="en-US" sz="3200" b="1" dirty="0">
                <a:solidFill>
                  <a:srgbClr val="0070C0"/>
                </a:solidFill>
                <a:latin typeface="Times" charset="0"/>
              </a:rPr>
              <a:t>sinks</a:t>
            </a:r>
            <a:r>
              <a:rPr lang="en-US" sz="3200" b="1" dirty="0">
                <a:solidFill>
                  <a:srgbClr val="FF0000"/>
                </a:solidFill>
                <a:latin typeface="Times" charset="0"/>
              </a:rPr>
              <a:t> (finally!)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37895" name="Picture 19" descr="latex-image-1.pdf"/>
          <p:cNvPicPr>
            <a:picLocks noChangeAspect="1"/>
          </p:cNvPicPr>
          <p:nvPr/>
        </p:nvPicPr>
        <p:blipFill>
          <a:blip r:embed="rId4"/>
          <a:srcRect r="14925"/>
          <a:stretch>
            <a:fillRect/>
          </a:stretch>
        </p:blipFill>
        <p:spPr bwMode="auto">
          <a:xfrm>
            <a:off x="457200" y="1920875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4724400" y="4678363"/>
            <a:ext cx="4419600" cy="206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" charset="0"/>
              </a:rPr>
              <a:t>7. Coriolis force turns inflowing and outflowing air to make round-and-round flow</a:t>
            </a:r>
            <a:endParaRPr lang="en-US" sz="3200">
              <a:effectLst>
                <a:outerShdw blurRad="38100" dist="38100" dir="2700000" algn="tl">
                  <a:srgbClr val="DDDDDD"/>
                </a:outerShdw>
              </a:effectLst>
              <a:latin typeface="Times" charset="0"/>
            </a:endParaRPr>
          </a:p>
        </p:txBody>
      </p:sp>
      <p:pic>
        <p:nvPicPr>
          <p:cNvPr id="37897" name="Picture 13" descr="latex-image-1.pdf"/>
          <p:cNvPicPr>
            <a:picLocks noChangeAspect="1"/>
          </p:cNvPicPr>
          <p:nvPr/>
        </p:nvPicPr>
        <p:blipFill>
          <a:blip r:embed="rId5"/>
          <a:srcRect r="14925"/>
          <a:stretch>
            <a:fillRect/>
          </a:stretch>
        </p:blipFill>
        <p:spPr bwMode="auto">
          <a:xfrm>
            <a:off x="304800" y="4795838"/>
            <a:ext cx="43434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981200" y="1905000"/>
            <a:ext cx="1447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9" name="TextBox 11"/>
          <p:cNvSpPr txBox="1">
            <a:spLocks noChangeArrowheads="1"/>
          </p:cNvSpPr>
          <p:nvPr/>
        </p:nvSpPr>
        <p:spPr bwMode="auto">
          <a:xfrm>
            <a:off x="4800600" y="4038600"/>
            <a:ext cx="32004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Symbol" charset="2"/>
              </a:rPr>
              <a:t>w</a:t>
            </a:r>
            <a:r>
              <a:rPr lang="en-US">
                <a:solidFill>
                  <a:srgbClr val="0000FF"/>
                </a:solidFill>
              </a:rPr>
              <a:t> =~  </a:t>
            </a:r>
            <a:r>
              <a:rPr lang="en-US">
                <a:solidFill>
                  <a:srgbClr val="0000FF"/>
                </a:solidFill>
                <a:latin typeface="Symbol" charset="2"/>
              </a:rPr>
              <a:t>r</a:t>
            </a:r>
            <a:r>
              <a:rPr lang="en-US">
                <a:solidFill>
                  <a:srgbClr val="0000FF"/>
                </a:solidFill>
              </a:rPr>
              <a:t>gw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429000" y="4800600"/>
            <a:ext cx="1447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1" name="Text Box 4"/>
          <p:cNvSpPr txBox="1">
            <a:spLocks noChangeArrowheads="1"/>
          </p:cNvSpPr>
          <p:nvPr/>
        </p:nvSpPr>
        <p:spPr bwMode="auto">
          <a:xfrm>
            <a:off x="381000" y="76200"/>
            <a:ext cx="826135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rgbClr val="000000"/>
                </a:solidFill>
                <a:latin typeface="Times" charset="0"/>
              </a:rPr>
              <a:t>HW: use The Primitive Equations to compute how a local heating J drives flow in an initially motionless atmosphere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685-F818-964E-A405-9142CAF5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Calculus of fields </a:t>
            </a:r>
            <a:r>
              <a:rPr lang="en-US" i="1" dirty="0"/>
              <a:t>in space-time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BCC3-7B9F-DB4D-BB42-E1117036A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7481"/>
            <a:ext cx="8229600" cy="5090615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rgbClr val="00B050"/>
                </a:solidFill>
              </a:rPr>
              <a:t>vectors </a:t>
            </a:r>
            <a:r>
              <a:rPr lang="en-US" dirty="0"/>
              <a:t>are objects with </a:t>
            </a:r>
            <a:r>
              <a:rPr lang="en-US" i="1" dirty="0">
                <a:solidFill>
                  <a:srgbClr val="00B050"/>
                </a:solidFill>
              </a:rPr>
              <a:t>direction, magnitude</a:t>
            </a:r>
          </a:p>
          <a:p>
            <a:endParaRPr lang="en-US" i="1" dirty="0">
              <a:solidFill>
                <a:srgbClr val="00B050"/>
              </a:solidFill>
            </a:endParaRPr>
          </a:p>
          <a:p>
            <a:r>
              <a:rPr lang="en-US" i="1" dirty="0">
                <a:solidFill>
                  <a:srgbClr val="7030A0"/>
                </a:solidFill>
              </a:rPr>
              <a:t>Kinematics </a:t>
            </a:r>
            <a:r>
              <a:rPr lang="en-US" dirty="0"/>
              <a:t>in 2D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i="1" dirty="0">
                <a:solidFill>
                  <a:srgbClr val="7030A0"/>
                </a:solidFill>
              </a:rPr>
              <a:t>vorticity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i="1" dirty="0">
                <a:solidFill>
                  <a:srgbClr val="7030A0"/>
                </a:solidFill>
              </a:rPr>
              <a:t>divergence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i="1" dirty="0">
                <a:solidFill>
                  <a:srgbClr val="7030A0"/>
                </a:solidFill>
              </a:rPr>
              <a:t>deformation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i="1" dirty="0">
                <a:solidFill>
                  <a:srgbClr val="7030A0"/>
                </a:solidFill>
              </a:rPr>
              <a:t>shear = 1 + 3</a:t>
            </a:r>
          </a:p>
          <a:p>
            <a:pPr marL="971550" lvl="1" indent="-514350">
              <a:buFont typeface="+mj-lt"/>
              <a:buAutoNum type="arabicPeriod"/>
            </a:pPr>
            <a:endParaRPr lang="en-US" i="1" dirty="0">
              <a:solidFill>
                <a:srgbClr val="7030A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7030A0"/>
                </a:solidFill>
              </a:rPr>
              <a:t>vor = shear + curvature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21538-D5ED-DF48-A939-32CB81B2A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364129"/>
            <a:ext cx="4356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783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724400"/>
            <a:ext cx="6629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3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cooled air sinks and a cool core vortex develops: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the Primitive Equation view. 7 logical steps</a:t>
            </a:r>
          </a:p>
        </p:txBody>
      </p:sp>
      <p:sp>
        <p:nvSpPr>
          <p:cNvPr id="9" name="Right Arrow 8"/>
          <p:cNvSpPr>
            <a:spLocks noChangeArrowheads="1"/>
          </p:cNvSpPr>
          <p:nvPr/>
        </p:nvSpPr>
        <p:spPr bwMode="auto">
          <a:xfrm>
            <a:off x="838200" y="1371600"/>
            <a:ext cx="2209800" cy="1447800"/>
          </a:xfrm>
          <a:prstGeom prst="rightArrow">
            <a:avLst>
              <a:gd name="adj1" fmla="val 50000"/>
              <a:gd name="adj2" fmla="val 49994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2.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due to PGF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3400" y="838200"/>
            <a:ext cx="68580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Tahoma" pitchFamily="-65" charset="0"/>
              </a:rPr>
              <a:t>1. Cooled </a:t>
            </a:r>
            <a:r>
              <a:rPr lang="en-US" sz="2400" dirty="0">
                <a:solidFill>
                  <a:srgbClr val="000000"/>
                </a:solidFill>
                <a:latin typeface="Tahoma" pitchFamily="-65" charset="0"/>
              </a:rPr>
              <a:t>column of air gets </a:t>
            </a:r>
            <a:r>
              <a:rPr lang="en-US" sz="2400" b="1" dirty="0">
                <a:solidFill>
                  <a:srgbClr val="000000"/>
                </a:solidFill>
                <a:latin typeface="Tahoma" pitchFamily="-65" charset="0"/>
              </a:rPr>
              <a:t>thinner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000000"/>
              </a:solidFill>
              <a:latin typeface="Tahoma" pitchFamily="-65" charset="0"/>
            </a:endParaRPr>
          </a:p>
        </p:txBody>
      </p:sp>
      <p:sp>
        <p:nvSpPr>
          <p:cNvPr id="10" name="Right Arrow 9"/>
          <p:cNvSpPr>
            <a:spLocks noChangeArrowheads="1"/>
          </p:cNvSpPr>
          <p:nvPr/>
        </p:nvSpPr>
        <p:spPr bwMode="auto">
          <a:xfrm flipH="1">
            <a:off x="6019800" y="1295400"/>
            <a:ext cx="2286000" cy="1447800"/>
          </a:xfrm>
          <a:prstGeom prst="rightArrow">
            <a:avLst>
              <a:gd name="adj1" fmla="val 50000"/>
              <a:gd name="adj2" fmla="val 4999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2. Air accelerates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due to PGF</a:t>
            </a:r>
          </a:p>
        </p:txBody>
      </p:sp>
      <p:sp>
        <p:nvSpPr>
          <p:cNvPr id="25607" name="Oval 10"/>
          <p:cNvSpPr>
            <a:spLocks noChangeArrowheads="1"/>
          </p:cNvSpPr>
          <p:nvPr/>
        </p:nvSpPr>
        <p:spPr bwMode="auto">
          <a:xfrm>
            <a:off x="2286000" y="2514600"/>
            <a:ext cx="4114800" cy="2286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IR cooling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charset="2"/>
              <a:buChar char="à"/>
            </a:pPr>
            <a:r>
              <a:rPr lang="en-US" sz="2400">
                <a:solidFill>
                  <a:srgbClr val="000000"/>
                </a:solidFill>
              </a:rPr>
              <a:t>cold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air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1371600" y="2271713"/>
            <a:ext cx="5641975" cy="2041525"/>
            <a:chOff x="1371600" y="2270984"/>
            <a:chExt cx="5641474" cy="2041876"/>
          </a:xfrm>
        </p:grpSpPr>
        <p:sp>
          <p:nvSpPr>
            <p:cNvPr id="25609" name="Freeform 14"/>
            <p:cNvSpPr>
              <a:spLocks noChangeArrowheads="1"/>
            </p:cNvSpPr>
            <p:nvPr/>
          </p:nvSpPr>
          <p:spPr bwMode="auto">
            <a:xfrm>
              <a:off x="1371600" y="2402751"/>
              <a:ext cx="5641474" cy="797649"/>
            </a:xfrm>
            <a:custGeom>
              <a:avLst/>
              <a:gdLst>
                <a:gd name="T0" fmla="*/ 0 w 6336632"/>
                <a:gd name="T1" fmla="*/ 187158 h 797649"/>
                <a:gd name="T2" fmla="*/ 1578828 w 6336632"/>
                <a:gd name="T3" fmla="*/ 147053 h 797649"/>
                <a:gd name="T4" fmla="*/ 2723211 w 6336632"/>
                <a:gd name="T5" fmla="*/ 788737 h 797649"/>
                <a:gd name="T6" fmla="*/ 3645077 w 6336632"/>
                <a:gd name="T7" fmla="*/ 93579 h 797649"/>
                <a:gd name="T8" fmla="*/ 4906020 w 6336632"/>
                <a:gd name="T9" fmla="*/ 227264 h 797649"/>
                <a:gd name="T10" fmla="*/ 5022578 w 6336632"/>
                <a:gd name="T11" fmla="*/ 240632 h 797649"/>
                <a:gd name="T12" fmla="*/ 5022578 w 6336632"/>
                <a:gd name="T13" fmla="*/ 240632 h 7976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36632"/>
                <a:gd name="T22" fmla="*/ 0 h 797649"/>
                <a:gd name="T23" fmla="*/ 6336632 w 6336632"/>
                <a:gd name="T24" fmla="*/ 797649 h 79764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36632" h="797649">
                  <a:moveTo>
                    <a:pt x="0" y="187158"/>
                  </a:moveTo>
                  <a:cubicBezTo>
                    <a:pt x="709640" y="116974"/>
                    <a:pt x="1419281" y="46790"/>
                    <a:pt x="1991895" y="147053"/>
                  </a:cubicBezTo>
                  <a:cubicBezTo>
                    <a:pt x="2564509" y="247316"/>
                    <a:pt x="3001210" y="797649"/>
                    <a:pt x="3435684" y="788737"/>
                  </a:cubicBezTo>
                  <a:cubicBezTo>
                    <a:pt x="3870158" y="779825"/>
                    <a:pt x="4139755" y="187158"/>
                    <a:pt x="4598737" y="93579"/>
                  </a:cubicBezTo>
                  <a:cubicBezTo>
                    <a:pt x="5057719" y="0"/>
                    <a:pt x="6189579" y="227264"/>
                    <a:pt x="6189579" y="227264"/>
                  </a:cubicBezTo>
                  <a:lnTo>
                    <a:pt x="6336632" y="240632"/>
                  </a:lnTo>
                </a:path>
              </a:pathLst>
            </a:custGeom>
            <a:noFill/>
            <a:ln w="38100">
              <a:solidFill>
                <a:srgbClr val="00009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0" name="TextBox 15"/>
            <p:cNvSpPr txBox="1">
              <a:spLocks noChangeArrowheads="1"/>
            </p:cNvSpPr>
            <p:nvPr/>
          </p:nvSpPr>
          <p:spPr bwMode="auto">
            <a:xfrm rot="-2465824">
              <a:off x="4499059" y="2270984"/>
              <a:ext cx="869048" cy="5847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200 mb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surface</a:t>
              </a:r>
            </a:p>
          </p:txBody>
        </p:sp>
        <p:sp>
          <p:nvSpPr>
            <p:cNvPr id="25611" name="TextBox 9"/>
            <p:cNvSpPr txBox="1">
              <a:spLocks noChangeArrowheads="1"/>
            </p:cNvSpPr>
            <p:nvPr/>
          </p:nvSpPr>
          <p:spPr bwMode="auto">
            <a:xfrm>
              <a:off x="2438400" y="2743200"/>
              <a:ext cx="1981200" cy="15696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90"/>
                  </a:solidFill>
                </a:rPr>
                <a:t>1. 200 mb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90"/>
                  </a:solidFill>
                </a:rPr>
                <a:t>surface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90"/>
                  </a:solidFill>
                </a:rPr>
                <a:t>bulges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90"/>
                  </a:solidFill>
                </a:rPr>
                <a:t>downward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724400"/>
            <a:ext cx="6629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cooled air sinks and a cool core vortex develops: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the Primitive Equation view. 7 logical steps</a:t>
            </a:r>
          </a:p>
        </p:txBody>
      </p:sp>
      <p:sp>
        <p:nvSpPr>
          <p:cNvPr id="27652" name="Oval 10"/>
          <p:cNvSpPr>
            <a:spLocks noChangeArrowheads="1"/>
          </p:cNvSpPr>
          <p:nvPr/>
        </p:nvSpPr>
        <p:spPr bwMode="auto">
          <a:xfrm>
            <a:off x="2286000" y="2514600"/>
            <a:ext cx="4114800" cy="2286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3" name="Freeform 14"/>
          <p:cNvSpPr>
            <a:spLocks noChangeArrowheads="1"/>
          </p:cNvSpPr>
          <p:nvPr/>
        </p:nvSpPr>
        <p:spPr bwMode="auto">
          <a:xfrm>
            <a:off x="1371600" y="2403475"/>
            <a:ext cx="5641975" cy="796925"/>
          </a:xfrm>
          <a:custGeom>
            <a:avLst/>
            <a:gdLst>
              <a:gd name="T0" fmla="*/ 0 w 6336632"/>
              <a:gd name="T1" fmla="*/ 186988 h 797649"/>
              <a:gd name="T2" fmla="*/ 1578968 w 6336632"/>
              <a:gd name="T3" fmla="*/ 146920 h 797649"/>
              <a:gd name="T4" fmla="*/ 2723453 w 6336632"/>
              <a:gd name="T5" fmla="*/ 788021 h 797649"/>
              <a:gd name="T6" fmla="*/ 3645401 w 6336632"/>
              <a:gd name="T7" fmla="*/ 93494 h 797649"/>
              <a:gd name="T8" fmla="*/ 4906455 w 6336632"/>
              <a:gd name="T9" fmla="*/ 227058 h 797649"/>
              <a:gd name="T10" fmla="*/ 5023024 w 6336632"/>
              <a:gd name="T11" fmla="*/ 240414 h 797649"/>
              <a:gd name="T12" fmla="*/ 5023024 w 6336632"/>
              <a:gd name="T13" fmla="*/ 240414 h 7976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336632"/>
              <a:gd name="T22" fmla="*/ 0 h 797649"/>
              <a:gd name="T23" fmla="*/ 6336632 w 6336632"/>
              <a:gd name="T24" fmla="*/ 797649 h 79764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336632" h="797649">
                <a:moveTo>
                  <a:pt x="0" y="187158"/>
                </a:moveTo>
                <a:cubicBezTo>
                  <a:pt x="709640" y="116974"/>
                  <a:pt x="1419281" y="46790"/>
                  <a:pt x="1991895" y="147053"/>
                </a:cubicBezTo>
                <a:cubicBezTo>
                  <a:pt x="2564509" y="247316"/>
                  <a:pt x="3001210" y="797649"/>
                  <a:pt x="3435684" y="788737"/>
                </a:cubicBezTo>
                <a:cubicBezTo>
                  <a:pt x="3870158" y="779825"/>
                  <a:pt x="4139755" y="187158"/>
                  <a:pt x="4598737" y="93579"/>
                </a:cubicBezTo>
                <a:cubicBezTo>
                  <a:pt x="5057719" y="0"/>
                  <a:pt x="6189579" y="227264"/>
                  <a:pt x="6189579" y="227264"/>
                </a:cubicBezTo>
                <a:lnTo>
                  <a:pt x="6336632" y="240632"/>
                </a:lnTo>
              </a:path>
            </a:pathLst>
          </a:custGeom>
          <a:noFill/>
          <a:ln w="38100">
            <a:solidFill>
              <a:srgbClr val="000090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4" name="Right Arrow 11"/>
          <p:cNvSpPr>
            <a:spLocks noChangeArrowheads="1"/>
          </p:cNvSpPr>
          <p:nvPr/>
        </p:nvSpPr>
        <p:spPr bwMode="auto">
          <a:xfrm flipH="1">
            <a:off x="5410200" y="15240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3.</a:t>
            </a:r>
            <a:r>
              <a:rPr lang="en-US" sz="2000">
                <a:solidFill>
                  <a:srgbClr val="000000"/>
                </a:solidFill>
              </a:rPr>
              <a:t> Mass drawn in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to column</a:t>
            </a:r>
          </a:p>
        </p:txBody>
      </p:sp>
      <p:sp>
        <p:nvSpPr>
          <p:cNvPr id="27655" name="Right Arrow 16"/>
          <p:cNvSpPr>
            <a:spLocks noChangeArrowheads="1"/>
          </p:cNvSpPr>
          <p:nvPr/>
        </p:nvSpPr>
        <p:spPr bwMode="auto">
          <a:xfrm>
            <a:off x="838200" y="1600200"/>
            <a:ext cx="2438400" cy="1447800"/>
          </a:xfrm>
          <a:prstGeom prst="rightArrow">
            <a:avLst>
              <a:gd name="adj1" fmla="val 50000"/>
              <a:gd name="adj2" fmla="val 49996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</a:rPr>
              <a:t>3.</a:t>
            </a:r>
            <a:r>
              <a:rPr lang="en-US" sz="2000">
                <a:solidFill>
                  <a:srgbClr val="000000"/>
                </a:solidFill>
              </a:rPr>
              <a:t> Mass drawn in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to column</a:t>
            </a:r>
          </a:p>
        </p:txBody>
      </p:sp>
      <p:sp>
        <p:nvSpPr>
          <p:cNvPr id="27656" name="TextBox 22"/>
          <p:cNvSpPr txBox="1">
            <a:spLocks noChangeArrowheads="1"/>
          </p:cNvSpPr>
          <p:nvPr/>
        </p:nvSpPr>
        <p:spPr bwMode="auto">
          <a:xfrm>
            <a:off x="4114800" y="2362200"/>
            <a:ext cx="6096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000090"/>
                </a:solidFill>
              </a:rPr>
              <a:t>L</a:t>
            </a:r>
          </a:p>
        </p:txBody>
      </p:sp>
      <p:grpSp>
        <p:nvGrpSpPr>
          <p:cNvPr id="2" name="Group 28"/>
          <p:cNvGrpSpPr>
            <a:grpSpLocks/>
          </p:cNvGrpSpPr>
          <p:nvPr/>
        </p:nvGrpSpPr>
        <p:grpSpPr bwMode="auto">
          <a:xfrm>
            <a:off x="4114800" y="2438400"/>
            <a:ext cx="4876800" cy="2590800"/>
            <a:chOff x="4114800" y="2438400"/>
            <a:chExt cx="4876800" cy="2590800"/>
          </a:xfrm>
        </p:grpSpPr>
        <p:cxnSp>
          <p:nvCxnSpPr>
            <p:cNvPr id="27658" name="Curved Connector 17"/>
            <p:cNvCxnSpPr>
              <a:cxnSpLocks noChangeShapeType="1"/>
            </p:cNvCxnSpPr>
            <p:nvPr/>
          </p:nvCxnSpPr>
          <p:spPr bwMode="auto">
            <a:xfrm rot="10800000" flipV="1">
              <a:off x="4724400" y="2438400"/>
              <a:ext cx="3200400" cy="2438400"/>
            </a:xfrm>
            <a:prstGeom prst="curvedConnector3">
              <a:avLst>
                <a:gd name="adj1" fmla="val 50000"/>
              </a:avLst>
            </a:prstGeom>
            <a:noFill/>
            <a:ln w="57150">
              <a:solidFill>
                <a:srgbClr val="FF0000"/>
              </a:solidFill>
              <a:round/>
              <a:headEnd/>
              <a:tailEnd type="arrow" w="med" len="med"/>
            </a:ln>
          </p:spPr>
        </p:cxnSp>
        <p:sp>
          <p:nvSpPr>
            <p:cNvPr id="27659" name="TextBox 18"/>
            <p:cNvSpPr txBox="1">
              <a:spLocks noChangeArrowheads="1"/>
            </p:cNvSpPr>
            <p:nvPr/>
          </p:nvSpPr>
          <p:spPr bwMode="auto">
            <a:xfrm>
              <a:off x="6400800" y="3124200"/>
              <a:ext cx="2590800" cy="1569660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>
                  <a:solidFill>
                    <a:srgbClr val="FF0000"/>
                  </a:solidFill>
                </a:rPr>
                <a:t>4. more mass of air in column 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>
                  <a:solidFill>
                    <a:srgbClr val="FF0000"/>
                  </a:solidFill>
                </a:rPr>
                <a:t>= higher surface pressure</a:t>
              </a:r>
            </a:p>
          </p:txBody>
        </p:sp>
        <p:sp>
          <p:nvSpPr>
            <p:cNvPr id="27660" name="TextBox 23"/>
            <p:cNvSpPr txBox="1">
              <a:spLocks noChangeArrowheads="1"/>
            </p:cNvSpPr>
            <p:nvPr/>
          </p:nvSpPr>
          <p:spPr bwMode="auto">
            <a:xfrm>
              <a:off x="4114800" y="4198203"/>
              <a:ext cx="1143000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4800">
                  <a:solidFill>
                    <a:srgbClr val="FF0000"/>
                  </a:solidFill>
                </a:rPr>
                <a:t>H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724400"/>
            <a:ext cx="6629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cooled air sinks and a cool core vortex develops: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the Primitive Equation view. 7 logical steps</a:t>
            </a:r>
          </a:p>
        </p:txBody>
      </p:sp>
      <p:sp>
        <p:nvSpPr>
          <p:cNvPr id="29700" name="Oval 10"/>
          <p:cNvSpPr>
            <a:spLocks noChangeArrowheads="1"/>
          </p:cNvSpPr>
          <p:nvPr/>
        </p:nvSpPr>
        <p:spPr bwMode="auto">
          <a:xfrm>
            <a:off x="2286000" y="2514600"/>
            <a:ext cx="4114800" cy="2286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01" name="Freeform 14"/>
          <p:cNvSpPr>
            <a:spLocks noChangeArrowheads="1"/>
          </p:cNvSpPr>
          <p:nvPr/>
        </p:nvSpPr>
        <p:spPr bwMode="auto">
          <a:xfrm>
            <a:off x="1371600" y="2403475"/>
            <a:ext cx="5641975" cy="796925"/>
          </a:xfrm>
          <a:custGeom>
            <a:avLst/>
            <a:gdLst>
              <a:gd name="T0" fmla="*/ 0 w 6336632"/>
              <a:gd name="T1" fmla="*/ 186988 h 797649"/>
              <a:gd name="T2" fmla="*/ 1578968 w 6336632"/>
              <a:gd name="T3" fmla="*/ 146920 h 797649"/>
              <a:gd name="T4" fmla="*/ 2723453 w 6336632"/>
              <a:gd name="T5" fmla="*/ 788021 h 797649"/>
              <a:gd name="T6" fmla="*/ 3645401 w 6336632"/>
              <a:gd name="T7" fmla="*/ 93494 h 797649"/>
              <a:gd name="T8" fmla="*/ 4906455 w 6336632"/>
              <a:gd name="T9" fmla="*/ 227058 h 797649"/>
              <a:gd name="T10" fmla="*/ 5023024 w 6336632"/>
              <a:gd name="T11" fmla="*/ 240414 h 797649"/>
              <a:gd name="T12" fmla="*/ 5023024 w 6336632"/>
              <a:gd name="T13" fmla="*/ 240414 h 7976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336632"/>
              <a:gd name="T22" fmla="*/ 0 h 797649"/>
              <a:gd name="T23" fmla="*/ 6336632 w 6336632"/>
              <a:gd name="T24" fmla="*/ 797649 h 79764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336632" h="797649">
                <a:moveTo>
                  <a:pt x="0" y="187158"/>
                </a:moveTo>
                <a:cubicBezTo>
                  <a:pt x="709640" y="116974"/>
                  <a:pt x="1419281" y="46790"/>
                  <a:pt x="1991895" y="147053"/>
                </a:cubicBezTo>
                <a:cubicBezTo>
                  <a:pt x="2564509" y="247316"/>
                  <a:pt x="3001210" y="797649"/>
                  <a:pt x="3435684" y="788737"/>
                </a:cubicBezTo>
                <a:cubicBezTo>
                  <a:pt x="3870158" y="779825"/>
                  <a:pt x="4139755" y="187158"/>
                  <a:pt x="4598737" y="93579"/>
                </a:cubicBezTo>
                <a:cubicBezTo>
                  <a:pt x="5057719" y="0"/>
                  <a:pt x="6189579" y="227264"/>
                  <a:pt x="6189579" y="227264"/>
                </a:cubicBezTo>
                <a:lnTo>
                  <a:pt x="6336632" y="240632"/>
                </a:lnTo>
              </a:path>
            </a:pathLst>
          </a:custGeom>
          <a:noFill/>
          <a:ln w="38100">
            <a:solidFill>
              <a:srgbClr val="000090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02" name="Right Arrow 11"/>
          <p:cNvSpPr>
            <a:spLocks noChangeArrowheads="1"/>
          </p:cNvSpPr>
          <p:nvPr/>
        </p:nvSpPr>
        <p:spPr bwMode="auto">
          <a:xfrm flipH="1">
            <a:off x="5410200" y="15240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29703" name="Right Arrow 16"/>
          <p:cNvSpPr>
            <a:spLocks noChangeArrowheads="1"/>
          </p:cNvSpPr>
          <p:nvPr/>
        </p:nvSpPr>
        <p:spPr bwMode="auto">
          <a:xfrm>
            <a:off x="838200" y="1600200"/>
            <a:ext cx="2438400" cy="1447800"/>
          </a:xfrm>
          <a:prstGeom prst="rightArrow">
            <a:avLst>
              <a:gd name="adj1" fmla="val 50000"/>
              <a:gd name="adj2" fmla="val 49996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29704" name="TextBox 22"/>
          <p:cNvSpPr txBox="1">
            <a:spLocks noChangeArrowheads="1"/>
          </p:cNvSpPr>
          <p:nvPr/>
        </p:nvSpPr>
        <p:spPr bwMode="auto">
          <a:xfrm>
            <a:off x="4114800" y="2362200"/>
            <a:ext cx="6096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000090"/>
                </a:solidFill>
              </a:rPr>
              <a:t>L</a:t>
            </a:r>
          </a:p>
        </p:txBody>
      </p:sp>
      <p:sp>
        <p:nvSpPr>
          <p:cNvPr id="16" name="Down Arrow 15"/>
          <p:cNvSpPr>
            <a:spLocks noChangeArrowheads="1"/>
          </p:cNvSpPr>
          <p:nvPr/>
        </p:nvSpPr>
        <p:spPr bwMode="auto">
          <a:xfrm>
            <a:off x="3352800" y="3124200"/>
            <a:ext cx="2057400" cy="13716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FF0000"/>
                </a:solidFill>
              </a:rPr>
              <a:t>6. Cold air sinks</a:t>
            </a:r>
          </a:p>
        </p:txBody>
      </p:sp>
      <p:grpSp>
        <p:nvGrpSpPr>
          <p:cNvPr id="2" name="Group 24"/>
          <p:cNvGrpSpPr>
            <a:grpSpLocks/>
          </p:cNvGrpSpPr>
          <p:nvPr/>
        </p:nvGrpSpPr>
        <p:grpSpPr bwMode="auto">
          <a:xfrm>
            <a:off x="1143000" y="3886200"/>
            <a:ext cx="7010400" cy="1524000"/>
            <a:chOff x="1143000" y="3886200"/>
            <a:chExt cx="7010400" cy="1524000"/>
          </a:xfrm>
        </p:grpSpPr>
        <p:sp>
          <p:nvSpPr>
            <p:cNvPr id="29708" name="Right Arrow 19"/>
            <p:cNvSpPr>
              <a:spLocks noChangeArrowheads="1"/>
            </p:cNvSpPr>
            <p:nvPr/>
          </p:nvSpPr>
          <p:spPr bwMode="auto">
            <a:xfrm>
              <a:off x="5181600" y="3886200"/>
              <a:ext cx="2971800" cy="1447800"/>
            </a:xfrm>
            <a:prstGeom prst="rightArrow">
              <a:avLst>
                <a:gd name="adj1" fmla="val 50000"/>
                <a:gd name="adj2" fmla="val 49995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00000"/>
                  </a:solidFill>
                </a:rPr>
                <a:t>5. Air accelerates 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00000"/>
                  </a:solidFill>
                </a:rPr>
                <a:t>due to PGF</a:t>
              </a:r>
            </a:p>
          </p:txBody>
        </p:sp>
        <p:sp>
          <p:nvSpPr>
            <p:cNvPr id="29709" name="Right Arrow 20"/>
            <p:cNvSpPr>
              <a:spLocks noChangeArrowheads="1"/>
            </p:cNvSpPr>
            <p:nvPr/>
          </p:nvSpPr>
          <p:spPr bwMode="auto">
            <a:xfrm flipH="1">
              <a:off x="1143000" y="3962400"/>
              <a:ext cx="2590800" cy="1447800"/>
            </a:xfrm>
            <a:prstGeom prst="rightArrow">
              <a:avLst>
                <a:gd name="adj1" fmla="val 50000"/>
                <a:gd name="adj2" fmla="val 49998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00000"/>
                  </a:solidFill>
                </a:rPr>
                <a:t>5. Air accelerates 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00000"/>
                  </a:solidFill>
                </a:rPr>
                <a:t>due to PGF</a:t>
              </a:r>
            </a:p>
          </p:txBody>
        </p:sp>
      </p:grpSp>
      <p:sp>
        <p:nvSpPr>
          <p:cNvPr id="29707" name="TextBox 21"/>
          <p:cNvSpPr txBox="1">
            <a:spLocks noChangeArrowheads="1"/>
          </p:cNvSpPr>
          <p:nvPr/>
        </p:nvSpPr>
        <p:spPr bwMode="auto">
          <a:xfrm>
            <a:off x="3810000" y="4275138"/>
            <a:ext cx="1143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FF0000"/>
                </a:solidFill>
              </a:rPr>
              <a:t>H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724400"/>
            <a:ext cx="6629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47" name="Text Box 3"/>
          <p:cNvSpPr txBox="1">
            <a:spLocks noChangeArrowheads="1"/>
          </p:cNvSpPr>
          <p:nvPr/>
        </p:nvSpPr>
        <p:spPr bwMode="auto">
          <a:xfrm>
            <a:off x="0" y="76200"/>
            <a:ext cx="91440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How cooled air sinks and a cool core vortex develops: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Tahoma" charset="0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7. Coriolis force turns the winds</a:t>
            </a:r>
          </a:p>
        </p:txBody>
      </p:sp>
      <p:sp>
        <p:nvSpPr>
          <p:cNvPr id="31748" name="Oval 10"/>
          <p:cNvSpPr>
            <a:spLocks noChangeArrowheads="1"/>
          </p:cNvSpPr>
          <p:nvPr/>
        </p:nvSpPr>
        <p:spPr bwMode="auto">
          <a:xfrm>
            <a:off x="2286000" y="2514600"/>
            <a:ext cx="4114800" cy="2286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1749" name="Right Arrow 11"/>
          <p:cNvSpPr>
            <a:spLocks noChangeArrowheads="1"/>
          </p:cNvSpPr>
          <p:nvPr/>
        </p:nvSpPr>
        <p:spPr bwMode="auto">
          <a:xfrm flipH="1">
            <a:off x="5410200" y="15240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31750" name="Right Arrow 16"/>
          <p:cNvSpPr>
            <a:spLocks noChangeArrowheads="1"/>
          </p:cNvSpPr>
          <p:nvPr/>
        </p:nvSpPr>
        <p:spPr bwMode="auto">
          <a:xfrm>
            <a:off x="914400" y="1600200"/>
            <a:ext cx="2362200" cy="1447800"/>
          </a:xfrm>
          <a:prstGeom prst="rightArrow">
            <a:avLst>
              <a:gd name="adj1" fmla="val 50000"/>
              <a:gd name="adj2" fmla="val 49997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000000"/>
              </a:solidFill>
            </a:endParaRPr>
          </a:p>
        </p:txBody>
      </p:sp>
      <p:grpSp>
        <p:nvGrpSpPr>
          <p:cNvPr id="2" name="Group 24"/>
          <p:cNvGrpSpPr/>
          <p:nvPr/>
        </p:nvGrpSpPr>
        <p:grpSpPr>
          <a:xfrm>
            <a:off x="1143000" y="3886200"/>
            <a:ext cx="6705600" cy="1524000"/>
            <a:chOff x="1143000" y="3886200"/>
            <a:chExt cx="7010400" cy="1524000"/>
          </a:xfrm>
          <a:solidFill>
            <a:srgbClr val="0000FF"/>
          </a:solidFill>
        </p:grpSpPr>
        <p:sp>
          <p:nvSpPr>
            <p:cNvPr id="20" name="Right Arrow 19"/>
            <p:cNvSpPr>
              <a:spLocks noChangeArrowheads="1"/>
            </p:cNvSpPr>
            <p:nvPr/>
          </p:nvSpPr>
          <p:spPr bwMode="auto">
            <a:xfrm>
              <a:off x="5181600" y="3886200"/>
              <a:ext cx="2971800" cy="1447800"/>
            </a:xfrm>
            <a:prstGeom prst="rightArrow">
              <a:avLst>
                <a:gd name="adj1" fmla="val 50000"/>
                <a:gd name="adj2" fmla="val 4999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b="1" dirty="0">
                <a:solidFill>
                  <a:srgbClr val="000000"/>
                </a:solidFill>
              </a:endParaRPr>
            </a:p>
          </p:txBody>
        </p:sp>
        <p:sp>
          <p:nvSpPr>
            <p:cNvPr id="21" name="Right Arrow 20"/>
            <p:cNvSpPr>
              <a:spLocks noChangeArrowheads="1"/>
            </p:cNvSpPr>
            <p:nvPr/>
          </p:nvSpPr>
          <p:spPr bwMode="auto">
            <a:xfrm flipH="1">
              <a:off x="1143000" y="3962400"/>
              <a:ext cx="2590800" cy="1447800"/>
            </a:xfrm>
            <a:prstGeom prst="rightArrow">
              <a:avLst>
                <a:gd name="adj1" fmla="val 50000"/>
                <a:gd name="adj2" fmla="val 4999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b="1" dirty="0">
                <a:solidFill>
                  <a:srgbClr val="000000"/>
                </a:solidFill>
              </a:endParaRPr>
            </a:p>
          </p:txBody>
        </p:sp>
      </p:grpSp>
      <p:sp>
        <p:nvSpPr>
          <p:cNvPr id="31752" name="TextBox 21"/>
          <p:cNvSpPr txBox="1">
            <a:spLocks noChangeArrowheads="1"/>
          </p:cNvSpPr>
          <p:nvPr/>
        </p:nvSpPr>
        <p:spPr bwMode="auto">
          <a:xfrm>
            <a:off x="3810000" y="4275138"/>
            <a:ext cx="1143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29" name="Oval 28"/>
          <p:cNvSpPr>
            <a:spLocks noChangeArrowheads="1"/>
          </p:cNvSpPr>
          <p:nvPr/>
        </p:nvSpPr>
        <p:spPr bwMode="auto">
          <a:xfrm>
            <a:off x="2514600" y="2514600"/>
            <a:ext cx="3657600" cy="2057400"/>
          </a:xfrm>
          <a:prstGeom prst="ellipse">
            <a:avLst/>
          </a:prstGeom>
          <a:solidFill>
            <a:srgbClr val="3366FF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Cool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core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Vortex</a:t>
            </a:r>
          </a:p>
        </p:txBody>
      </p:sp>
      <p:grpSp>
        <p:nvGrpSpPr>
          <p:cNvPr id="3" name="Group 24"/>
          <p:cNvGrpSpPr>
            <a:grpSpLocks/>
          </p:cNvGrpSpPr>
          <p:nvPr/>
        </p:nvGrpSpPr>
        <p:grpSpPr bwMode="auto">
          <a:xfrm flipH="1">
            <a:off x="2133600" y="4114800"/>
            <a:ext cx="4724400" cy="1066800"/>
            <a:chOff x="3352800" y="4114800"/>
            <a:chExt cx="2286000" cy="1295400"/>
          </a:xfrm>
        </p:grpSpPr>
        <p:sp>
          <p:nvSpPr>
            <p:cNvPr id="31760" name="Rectangle 25"/>
            <p:cNvSpPr>
              <a:spLocks noChangeArrowheads="1"/>
            </p:cNvSpPr>
            <p:nvPr/>
          </p:nvSpPr>
          <p:spPr bwMode="auto">
            <a:xfrm>
              <a:off x="3352800" y="4114800"/>
              <a:ext cx="2286000" cy="12954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61" name="Curved Up Arrow 26"/>
            <p:cNvSpPr>
              <a:spLocks noChangeArrowheads="1"/>
            </p:cNvSpPr>
            <p:nvPr/>
          </p:nvSpPr>
          <p:spPr bwMode="auto">
            <a:xfrm>
              <a:off x="3505200" y="4800600"/>
              <a:ext cx="2133600" cy="609600"/>
            </a:xfrm>
            <a:prstGeom prst="curvedUp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CYCLONIC</a:t>
              </a:r>
            </a:p>
          </p:txBody>
        </p:sp>
        <p:sp>
          <p:nvSpPr>
            <p:cNvPr id="31762" name="Curved Down Arrow 27"/>
            <p:cNvSpPr>
              <a:spLocks noChangeArrowheads="1"/>
            </p:cNvSpPr>
            <p:nvPr/>
          </p:nvSpPr>
          <p:spPr bwMode="auto">
            <a:xfrm flipH="1">
              <a:off x="3429000" y="4191000"/>
              <a:ext cx="2133600" cy="609600"/>
            </a:xfrm>
            <a:prstGeom prst="curvedDown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ANTI</a:t>
              </a:r>
            </a:p>
          </p:txBody>
        </p:sp>
      </p:grpSp>
      <p:sp>
        <p:nvSpPr>
          <p:cNvPr id="31755" name="Rectangle 33"/>
          <p:cNvSpPr>
            <a:spLocks noChangeArrowheads="1"/>
          </p:cNvSpPr>
          <p:nvPr/>
        </p:nvSpPr>
        <p:spPr bwMode="auto">
          <a:xfrm>
            <a:off x="4121150" y="1828800"/>
            <a:ext cx="52705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000090"/>
                </a:solidFill>
              </a:rPr>
              <a:t>L</a:t>
            </a: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2743200" y="1828800"/>
            <a:ext cx="3314700" cy="1066800"/>
            <a:chOff x="3429000" y="4114800"/>
            <a:chExt cx="2209800" cy="1295400"/>
          </a:xfrm>
        </p:grpSpPr>
        <p:sp>
          <p:nvSpPr>
            <p:cNvPr id="31757" name="Rectangle 17"/>
            <p:cNvSpPr>
              <a:spLocks noChangeArrowheads="1"/>
            </p:cNvSpPr>
            <p:nvPr/>
          </p:nvSpPr>
          <p:spPr bwMode="auto">
            <a:xfrm>
              <a:off x="3454400" y="4114800"/>
              <a:ext cx="2057400" cy="12954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58" name="Curved Up Arrow 18"/>
            <p:cNvSpPr>
              <a:spLocks noChangeArrowheads="1"/>
            </p:cNvSpPr>
            <p:nvPr/>
          </p:nvSpPr>
          <p:spPr bwMode="auto">
            <a:xfrm>
              <a:off x="3505200" y="4800600"/>
              <a:ext cx="2133600" cy="609600"/>
            </a:xfrm>
            <a:prstGeom prst="curvedUp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FLOW</a:t>
              </a:r>
            </a:p>
          </p:txBody>
        </p:sp>
        <p:sp>
          <p:nvSpPr>
            <p:cNvPr id="31759" name="Curved Down Arrow 23"/>
            <p:cNvSpPr>
              <a:spLocks noChangeArrowheads="1"/>
            </p:cNvSpPr>
            <p:nvPr/>
          </p:nvSpPr>
          <p:spPr bwMode="auto">
            <a:xfrm flipH="1">
              <a:off x="3429000" y="4191000"/>
              <a:ext cx="2133600" cy="609600"/>
            </a:xfrm>
            <a:prstGeom prst="curvedDownArrow">
              <a:avLst>
                <a:gd name="adj1" fmla="val 24986"/>
                <a:gd name="adj2" fmla="val 50005"/>
                <a:gd name="adj3" fmla="val 25000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FF0000"/>
                  </a:solidFill>
                </a:rPr>
                <a:t>CYCLONIC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4724400"/>
            <a:ext cx="6629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795" name="Text Box 3"/>
          <p:cNvSpPr txBox="1">
            <a:spLocks noChangeArrowheads="1"/>
          </p:cNvSpPr>
          <p:nvPr/>
        </p:nvSpPr>
        <p:spPr bwMode="auto">
          <a:xfrm>
            <a:off x="0" y="304800"/>
            <a:ext cx="914400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The geostrophically balanced polar vortex: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The Coriolis force on the westerly jet stream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prevents cold pool of Arctic air from sinking down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Tahoma" charset="0"/>
              </a:rPr>
              <a:t>and covering the whole Northern Hemisphere</a:t>
            </a:r>
          </a:p>
        </p:txBody>
      </p:sp>
      <p:sp>
        <p:nvSpPr>
          <p:cNvPr id="33796" name="Oval 28"/>
          <p:cNvSpPr>
            <a:spLocks noChangeArrowheads="1"/>
          </p:cNvSpPr>
          <p:nvPr/>
        </p:nvSpPr>
        <p:spPr bwMode="auto">
          <a:xfrm>
            <a:off x="2362200" y="2667000"/>
            <a:ext cx="4038600" cy="2133600"/>
          </a:xfrm>
          <a:prstGeom prst="ellipse">
            <a:avLst/>
          </a:prstGeom>
          <a:solidFill>
            <a:srgbClr val="3366FF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Heavy cold air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would like to sink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FFFF00"/>
                </a:solidFill>
              </a:rPr>
              <a:t>if it could</a:t>
            </a:r>
          </a:p>
        </p:txBody>
      </p:sp>
      <p:sp>
        <p:nvSpPr>
          <p:cNvPr id="33797" name="Curved Up Arrow 26"/>
          <p:cNvSpPr>
            <a:spLocks noChangeArrowheads="1"/>
          </p:cNvSpPr>
          <p:nvPr/>
        </p:nvSpPr>
        <p:spPr bwMode="auto">
          <a:xfrm flipH="1">
            <a:off x="2133600" y="4679950"/>
            <a:ext cx="4410075" cy="501650"/>
          </a:xfrm>
          <a:prstGeom prst="curvedUpArrow">
            <a:avLst>
              <a:gd name="adj1" fmla="val 24990"/>
              <a:gd name="adj2" fmla="val 50061"/>
              <a:gd name="adj3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FF0000"/>
              </a:solidFill>
            </a:endParaRPr>
          </a:p>
        </p:txBody>
      </p:sp>
      <p:sp>
        <p:nvSpPr>
          <p:cNvPr id="33798" name="Curved Down Arrow 27"/>
          <p:cNvSpPr>
            <a:spLocks noChangeArrowheads="1"/>
          </p:cNvSpPr>
          <p:nvPr/>
        </p:nvSpPr>
        <p:spPr bwMode="auto">
          <a:xfrm>
            <a:off x="2290763" y="4178300"/>
            <a:ext cx="4410075" cy="501650"/>
          </a:xfrm>
          <a:prstGeom prst="curvedDownArrow">
            <a:avLst>
              <a:gd name="adj1" fmla="val 24990"/>
              <a:gd name="adj2" fmla="val 50061"/>
              <a:gd name="adj3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FF0000"/>
              </a:solidFill>
            </a:endParaRPr>
          </a:p>
        </p:txBody>
      </p:sp>
      <p:sp>
        <p:nvSpPr>
          <p:cNvPr id="33799" name="Rectangle 33"/>
          <p:cNvSpPr>
            <a:spLocks noChangeArrowheads="1"/>
          </p:cNvSpPr>
          <p:nvPr/>
        </p:nvSpPr>
        <p:spPr bwMode="auto">
          <a:xfrm>
            <a:off x="4121150" y="1828800"/>
            <a:ext cx="52705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000090"/>
                </a:solidFill>
              </a:rPr>
              <a:t>L</a:t>
            </a: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3800" name="Curved Up Arrow 18"/>
          <p:cNvSpPr>
            <a:spLocks noChangeArrowheads="1"/>
          </p:cNvSpPr>
          <p:nvPr/>
        </p:nvSpPr>
        <p:spPr bwMode="auto">
          <a:xfrm>
            <a:off x="2857500" y="2393950"/>
            <a:ext cx="3200400" cy="501650"/>
          </a:xfrm>
          <a:prstGeom prst="curvedUpArrow">
            <a:avLst>
              <a:gd name="adj1" fmla="val 25046"/>
              <a:gd name="adj2" fmla="val 50034"/>
              <a:gd name="adj3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FF0000"/>
              </a:solidFill>
            </a:endParaRPr>
          </a:p>
        </p:txBody>
      </p:sp>
      <p:sp>
        <p:nvSpPr>
          <p:cNvPr id="33801" name="Curved Down Arrow 23"/>
          <p:cNvSpPr>
            <a:spLocks noChangeArrowheads="1"/>
          </p:cNvSpPr>
          <p:nvPr/>
        </p:nvSpPr>
        <p:spPr bwMode="auto">
          <a:xfrm flipH="1">
            <a:off x="2743200" y="1892300"/>
            <a:ext cx="3200400" cy="501650"/>
          </a:xfrm>
          <a:prstGeom prst="curvedDownArrow">
            <a:avLst>
              <a:gd name="adj1" fmla="val 25046"/>
              <a:gd name="adj2" fmla="val 50034"/>
              <a:gd name="adj3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FF0000"/>
              </a:solidFill>
            </a:endParaRPr>
          </a:p>
        </p:txBody>
      </p:sp>
      <p:sp>
        <p:nvSpPr>
          <p:cNvPr id="33802" name="TextBox 21"/>
          <p:cNvSpPr txBox="1">
            <a:spLocks noChangeArrowheads="1"/>
          </p:cNvSpPr>
          <p:nvPr/>
        </p:nvSpPr>
        <p:spPr bwMode="auto">
          <a:xfrm>
            <a:off x="3810000" y="4275138"/>
            <a:ext cx="1143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33803" name="Notched Right Arrow 22"/>
          <p:cNvSpPr>
            <a:spLocks noChangeArrowheads="1"/>
          </p:cNvSpPr>
          <p:nvPr/>
        </p:nvSpPr>
        <p:spPr bwMode="auto">
          <a:xfrm>
            <a:off x="2984500" y="1981200"/>
            <a:ext cx="977900" cy="685800"/>
          </a:xfrm>
          <a:prstGeom prst="notchedRightArrow">
            <a:avLst>
              <a:gd name="adj1" fmla="val 50000"/>
              <a:gd name="adj2" fmla="val 4997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PGF</a:t>
            </a:r>
          </a:p>
        </p:txBody>
      </p:sp>
      <p:sp>
        <p:nvSpPr>
          <p:cNvPr id="33804" name="Notched Right Arrow 24"/>
          <p:cNvSpPr>
            <a:spLocks noChangeArrowheads="1"/>
          </p:cNvSpPr>
          <p:nvPr/>
        </p:nvSpPr>
        <p:spPr bwMode="auto">
          <a:xfrm>
            <a:off x="5956300" y="2057400"/>
            <a:ext cx="977900" cy="685800"/>
          </a:xfrm>
          <a:prstGeom prst="notchedRightArrow">
            <a:avLst>
              <a:gd name="adj1" fmla="val 50000"/>
              <a:gd name="adj2" fmla="val 4997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Cor</a:t>
            </a:r>
          </a:p>
        </p:txBody>
      </p:sp>
      <p:sp>
        <p:nvSpPr>
          <p:cNvPr id="33805" name="Notched Right Arrow 29"/>
          <p:cNvSpPr>
            <a:spLocks noChangeArrowheads="1"/>
          </p:cNvSpPr>
          <p:nvPr/>
        </p:nvSpPr>
        <p:spPr bwMode="auto">
          <a:xfrm flipH="1">
            <a:off x="1905000" y="1981200"/>
            <a:ext cx="977900" cy="685800"/>
          </a:xfrm>
          <a:prstGeom prst="notchedRightArrow">
            <a:avLst>
              <a:gd name="adj1" fmla="val 50000"/>
              <a:gd name="adj2" fmla="val 4997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Cor.</a:t>
            </a:r>
          </a:p>
        </p:txBody>
      </p:sp>
      <p:sp>
        <p:nvSpPr>
          <p:cNvPr id="33806" name="Notched Right Arrow 30"/>
          <p:cNvSpPr>
            <a:spLocks noChangeArrowheads="1"/>
          </p:cNvSpPr>
          <p:nvPr/>
        </p:nvSpPr>
        <p:spPr bwMode="auto">
          <a:xfrm flipH="1">
            <a:off x="4876800" y="2057400"/>
            <a:ext cx="977900" cy="685800"/>
          </a:xfrm>
          <a:prstGeom prst="notchedRightArrow">
            <a:avLst>
              <a:gd name="adj1" fmla="val 50000"/>
              <a:gd name="adj2" fmla="val 49973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PGF</a:t>
            </a:r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Polar vortex is unstable: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27597"/>
            <a:ext cx="3633131" cy="6030403"/>
          </a:xfrm>
        </p:spPr>
        <p:txBody>
          <a:bodyPr/>
          <a:lstStyle/>
          <a:p>
            <a:r>
              <a:rPr lang="en-US"/>
              <a:t>Jet stream develops Rossby waves. </a:t>
            </a:r>
          </a:p>
          <a:p>
            <a:r>
              <a:rPr lang="en-US"/>
              <a:t>These break </a:t>
            </a:r>
          </a:p>
          <a:p>
            <a:pPr lvl="1"/>
            <a:r>
              <a:rPr lang="en-US"/>
              <a:t>(like surf). </a:t>
            </a:r>
          </a:p>
          <a:p>
            <a:r>
              <a:rPr lang="en-US"/>
              <a:t>Rossby wave troughs (or cutoff bits of the cold-core polar vortex) are midlat. storms</a:t>
            </a:r>
          </a:p>
          <a:p>
            <a:r>
              <a:rPr lang="en-US"/>
              <a:t>They make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131" y="1600200"/>
            <a:ext cx="5510869" cy="4931695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8ECF-745A-8847-AAF3-B932F953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5B148-687A-604F-8BEA-303727654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286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A6889-6B0C-E347-8B31-B33D78E61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III: Rhetoric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16EC8-6292-CC4A-8F77-8CC28367F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Logic</a:t>
            </a:r>
            <a:r>
              <a:rPr lang="en-US" dirty="0"/>
              <a:t> was the combination of </a:t>
            </a:r>
            <a:r>
              <a:rPr lang="en-US" dirty="0">
                <a:solidFill>
                  <a:srgbClr val="FF0000"/>
                </a:solidFill>
              </a:rPr>
              <a:t>Grammar</a:t>
            </a:r>
            <a:r>
              <a:rPr lang="en-US" dirty="0"/>
              <a:t> elements (basic ideas and terms).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Rhetoric</a:t>
            </a:r>
            <a:r>
              <a:rPr lang="en-US" dirty="0"/>
              <a:t> is the further stringing together of such logical sets of firm principles </a:t>
            </a:r>
            <a:r>
              <a:rPr lang="en-US" i="1" u="sng" dirty="0">
                <a:solidFill>
                  <a:srgbClr val="FF0000"/>
                </a:solidFill>
              </a:rPr>
              <a:t>for a strategic purpose: a narrative, a storyline</a:t>
            </a:r>
          </a:p>
          <a:p>
            <a:endParaRPr lang="en-US" i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8681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0267-C9D6-D041-9A15-389DC2E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Dividing the flow into parts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EC6E35-6FFB-3B43-999D-C639C4384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74" y="2614683"/>
            <a:ext cx="7759700" cy="4038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E2927BA-3BB8-C640-A1BF-A90FCADF4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5594"/>
            <a:ext cx="8229600" cy="5172502"/>
          </a:xfrm>
        </p:spPr>
        <p:txBody>
          <a:bodyPr>
            <a:normAutofit/>
          </a:bodyPr>
          <a:lstStyle/>
          <a:p>
            <a:r>
              <a:rPr lang="en-US" dirty="0"/>
              <a:t>We saw that whole vector fields can be decomposed. </a:t>
            </a:r>
            <a:endParaRPr lang="en-US" i="1" dirty="0">
              <a:solidFill>
                <a:srgbClr val="FF0000"/>
              </a:solidFill>
            </a:endParaRP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271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18E7-1DCB-174B-81A0-E30E7883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decompositions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29FB4-49C8-BB43-9C48-C6DE160F8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Rotational plus divergent flows</a:t>
            </a:r>
          </a:p>
          <a:p>
            <a:endParaRPr lang="en-US" dirty="0"/>
          </a:p>
          <a:p>
            <a:r>
              <a:rPr lang="en-US" dirty="0"/>
              <a:t>Large-scale plus small-scale </a:t>
            </a:r>
          </a:p>
          <a:p>
            <a:endParaRPr lang="en-US" dirty="0"/>
          </a:p>
          <a:p>
            <a:r>
              <a:rPr lang="en-US" dirty="0"/>
              <a:t>Climate (time mean) plus variable weather </a:t>
            </a:r>
          </a:p>
          <a:p>
            <a:endParaRPr lang="en-US" dirty="0"/>
          </a:p>
          <a:p>
            <a:r>
              <a:rPr lang="en-US" dirty="0"/>
              <a:t>Forced change plus free natural variability </a:t>
            </a:r>
          </a:p>
          <a:p>
            <a:pPr lvl="1"/>
            <a:r>
              <a:rPr lang="en-US" dirty="0"/>
              <a:t>(forced and free solutions to diff. </a:t>
            </a:r>
            <a:r>
              <a:rPr lang="en-US" dirty="0" err="1"/>
              <a:t>eqs</a:t>
            </a:r>
            <a:r>
              <a:rPr lang="en-US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278997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685-F818-964E-A405-9142CAF5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Vectors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3BCC3-7B9F-DB4D-BB42-E1117036A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7481"/>
            <a:ext cx="8229600" cy="5090615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rgbClr val="00B050"/>
                </a:solidFill>
              </a:rPr>
              <a:t>vectors </a:t>
            </a:r>
            <a:r>
              <a:rPr lang="en-US" dirty="0"/>
              <a:t>are objects with </a:t>
            </a:r>
            <a:r>
              <a:rPr lang="en-US" i="1" dirty="0">
                <a:solidFill>
                  <a:srgbClr val="00B050"/>
                </a:solidFill>
              </a:rPr>
              <a:t>direction, magnitude</a:t>
            </a:r>
          </a:p>
          <a:p>
            <a:endParaRPr lang="en-US" dirty="0"/>
          </a:p>
          <a:p>
            <a:r>
              <a:rPr lang="en-US" dirty="0"/>
              <a:t>addition is straightforward (like walking) </a:t>
            </a:r>
          </a:p>
          <a:p>
            <a:r>
              <a:rPr lang="en-US" dirty="0"/>
              <a:t>multiplication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product of magnitudes, </a:t>
            </a:r>
          </a:p>
          <a:p>
            <a:pPr lvl="1"/>
            <a:r>
              <a:rPr lang="en-US" u="sng" dirty="0"/>
              <a:t>times</a:t>
            </a: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cosine of angle</a:t>
            </a:r>
            <a:r>
              <a:rPr lang="en-US" dirty="0">
                <a:solidFill>
                  <a:srgbClr val="00B050"/>
                </a:solidFill>
              </a:rPr>
              <a:t> between them (projection or shadow) for the </a:t>
            </a:r>
            <a:r>
              <a:rPr lang="en-US" dirty="0">
                <a:solidFill>
                  <a:srgbClr val="FF0000"/>
                </a:solidFill>
              </a:rPr>
              <a:t>scalar or inner or dot product</a:t>
            </a: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sine of angle </a:t>
            </a:r>
            <a:r>
              <a:rPr lang="en-US" dirty="0">
                <a:solidFill>
                  <a:srgbClr val="00B050"/>
                </a:solidFill>
              </a:rPr>
              <a:t>unit vector, </a:t>
            </a:r>
            <a:r>
              <a:rPr lang="en-US" u="sng" dirty="0"/>
              <a:t>times</a:t>
            </a:r>
            <a:r>
              <a:rPr lang="en-US" dirty="0">
                <a:solidFill>
                  <a:srgbClr val="00B050"/>
                </a:solidFill>
              </a:rPr>
              <a:t> unit vector orthogonal to both, for </a:t>
            </a:r>
            <a:r>
              <a:rPr lang="en-US" dirty="0">
                <a:solidFill>
                  <a:srgbClr val="FF0000"/>
                </a:solidFill>
              </a:rPr>
              <a:t>cross product (</a:t>
            </a:r>
            <a:r>
              <a:rPr lang="en-US" u="sng" dirty="0">
                <a:solidFill>
                  <a:srgbClr val="FF0000"/>
                </a:solidFill>
              </a:rPr>
              <a:t>in 3D only</a:t>
            </a:r>
            <a:r>
              <a:rPr lang="en-US" dirty="0">
                <a:solidFill>
                  <a:srgbClr val="FF0000"/>
                </a:solidFill>
              </a:rPr>
              <a:t>)  </a:t>
            </a:r>
          </a:p>
        </p:txBody>
      </p:sp>
    </p:spTree>
    <p:extLst>
      <p:ext uri="{BB962C8B-B14F-4D97-AF65-F5344CB8AC3E}">
        <p14:creationId xmlns:p14="http://schemas.microsoft.com/office/powerpoint/2010/main" val="390271065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0267-C9D6-D041-9A15-389DC2E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Dividing the flow into parts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2FC36-20F6-6742-AD5F-D14FE1140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1696"/>
            <a:ext cx="8229600" cy="5486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u="sng" dirty="0"/>
              <a:t>Primary plus Secondary</a:t>
            </a:r>
            <a:r>
              <a:rPr lang="en-US" dirty="0"/>
              <a:t>: </a:t>
            </a:r>
            <a:r>
              <a:rPr lang="en-US" i="1" dirty="0">
                <a:solidFill>
                  <a:srgbClr val="FF0000"/>
                </a:solidFill>
              </a:rPr>
              <a:t>why?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Maybe secondary will be </a:t>
            </a:r>
            <a:r>
              <a:rPr lang="en-US" dirty="0">
                <a:solidFill>
                  <a:srgbClr val="FF0000"/>
                </a:solidFill>
              </a:rPr>
              <a:t>smaller </a:t>
            </a:r>
            <a:r>
              <a:rPr lang="en-US" dirty="0">
                <a:solidFill>
                  <a:srgbClr val="7030A0"/>
                </a:solidFill>
              </a:rPr>
              <a:t>in magnitude</a:t>
            </a:r>
            <a:endParaRPr lang="en-US" dirty="0">
              <a:solidFill>
                <a:srgbClr val="FF0000"/>
              </a:solidFill>
            </a:endParaRPr>
          </a:p>
          <a:p>
            <a:pPr lvl="2"/>
            <a:r>
              <a:rPr lang="en-US" i="1" dirty="0"/>
              <a:t>linearizable, </a:t>
            </a:r>
            <a:r>
              <a:rPr lang="en-US" dirty="0"/>
              <a:t>dynamics becomes tractable (Ro waves)</a:t>
            </a:r>
          </a:p>
          <a:p>
            <a:pPr lvl="1"/>
            <a:r>
              <a:rPr lang="en-US" dirty="0"/>
              <a:t>Maybe secondary will be </a:t>
            </a:r>
            <a:r>
              <a:rPr lang="en-US" dirty="0">
                <a:solidFill>
                  <a:srgbClr val="FF0000"/>
                </a:solidFill>
              </a:rPr>
              <a:t>smaller </a:t>
            </a:r>
            <a:r>
              <a:rPr lang="en-US" dirty="0">
                <a:solidFill>
                  <a:srgbClr val="7030A0"/>
                </a:solidFill>
              </a:rPr>
              <a:t>in scale</a:t>
            </a:r>
            <a:endParaRPr lang="en-US" i="1" dirty="0">
              <a:solidFill>
                <a:srgbClr val="FF0000"/>
              </a:solidFill>
            </a:endParaRPr>
          </a:p>
          <a:p>
            <a:pPr lvl="2"/>
            <a:r>
              <a:rPr lang="en-US" dirty="0"/>
              <a:t>maybe we only want its stats, like a </a:t>
            </a:r>
            <a:r>
              <a:rPr lang="en-US" i="1" dirty="0"/>
              <a:t>turbulent eddy flux</a:t>
            </a:r>
          </a:p>
          <a:p>
            <a:pPr lvl="2"/>
            <a:endParaRPr lang="en-US" i="1" dirty="0"/>
          </a:p>
          <a:p>
            <a:pPr lvl="1"/>
            <a:r>
              <a:rPr lang="en-US" dirty="0"/>
              <a:t>Maybe secondary is </a:t>
            </a:r>
            <a:r>
              <a:rPr lang="en-US" i="1" dirty="0">
                <a:solidFill>
                  <a:srgbClr val="FF0000"/>
                </a:solidFill>
              </a:rPr>
              <a:t>especially important  </a:t>
            </a:r>
          </a:p>
          <a:p>
            <a:pPr lvl="4"/>
            <a:r>
              <a:rPr lang="en-US" i="1" u="sng" dirty="0"/>
              <a:t>“engine” driving the energy stored in balanced “flywheel”</a:t>
            </a:r>
            <a:endParaRPr lang="en-US" i="1" dirty="0"/>
          </a:p>
          <a:p>
            <a:pPr lvl="4"/>
            <a:r>
              <a:rPr lang="en-US" i="1" dirty="0"/>
              <a:t>or</a:t>
            </a:r>
            <a:r>
              <a:rPr lang="en-US" i="1" u="sng" dirty="0"/>
              <a:t> maintainer of the balance approximation’s validity</a:t>
            </a:r>
          </a:p>
          <a:p>
            <a:pPr lvl="4"/>
            <a:r>
              <a:rPr lang="en-US" i="1" dirty="0"/>
              <a:t>or </a:t>
            </a:r>
            <a:r>
              <a:rPr lang="en-US" i="1" u="sng" dirty="0"/>
              <a:t>maker of weather (saturation, clouds, </a:t>
            </a:r>
            <a:r>
              <a:rPr lang="en-US" i="1" u="sng" dirty="0" err="1"/>
              <a:t>precip</a:t>
            </a:r>
            <a:r>
              <a:rPr lang="en-US" i="1" u="sng" dirty="0"/>
              <a:t>)</a:t>
            </a:r>
          </a:p>
          <a:p>
            <a:pPr lvl="4"/>
            <a:r>
              <a:rPr lang="en-US" sz="2800" u="sng" dirty="0">
                <a:solidFill>
                  <a:srgbClr val="FF0000"/>
                </a:solidFill>
              </a:rPr>
              <a:t>ageostrophic is all of these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8550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0267-C9D6-D041-9A15-389DC2E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Dividing the flow into parts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2FC36-20F6-6742-AD5F-D14FE1140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73958"/>
            <a:ext cx="8229600" cy="46522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Primary plus Secondary: examples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Time mean </a:t>
            </a:r>
            <a:r>
              <a:rPr lang="en-US" dirty="0"/>
              <a:t>(climatology) plus </a:t>
            </a:r>
            <a:r>
              <a:rPr lang="en-US" dirty="0">
                <a:solidFill>
                  <a:srgbClr val="FF0000"/>
                </a:solidFill>
              </a:rPr>
              <a:t>anomaly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Spatial mean </a:t>
            </a:r>
            <a:r>
              <a:rPr lang="en-US" dirty="0"/>
              <a:t>(e.g. jet streams) plus </a:t>
            </a:r>
            <a:r>
              <a:rPr lang="en-US" dirty="0">
                <a:solidFill>
                  <a:srgbClr val="7030A0"/>
                </a:solidFill>
              </a:rPr>
              <a:t>eddies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Balanced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(e.g. geostrophic) plus </a:t>
            </a:r>
            <a:r>
              <a:rPr lang="en-US" dirty="0">
                <a:solidFill>
                  <a:srgbClr val="00B050"/>
                </a:solidFill>
              </a:rPr>
              <a:t>imbalanced</a:t>
            </a:r>
          </a:p>
          <a:p>
            <a:pPr lvl="2"/>
            <a:r>
              <a:rPr lang="en-US" dirty="0" err="1"/>
              <a:t>Geostophy</a:t>
            </a:r>
            <a:r>
              <a:rPr lang="en-US" dirty="0"/>
              <a:t> may be a </a:t>
            </a:r>
            <a:r>
              <a:rPr lang="en-US" dirty="0">
                <a:solidFill>
                  <a:srgbClr val="00B050"/>
                </a:solidFill>
              </a:rPr>
              <a:t>good enough </a:t>
            </a:r>
            <a:r>
              <a:rPr lang="en-US" dirty="0"/>
              <a:t>approximation to the </a:t>
            </a:r>
            <a:r>
              <a:rPr lang="en-US" dirty="0" err="1">
                <a:solidFill>
                  <a:srgbClr val="00B050"/>
                </a:solidFill>
              </a:rPr>
              <a:t>advecting</a:t>
            </a:r>
            <a:r>
              <a:rPr lang="en-US" dirty="0">
                <a:solidFill>
                  <a:srgbClr val="00B050"/>
                </a:solidFill>
              </a:rPr>
              <a:t> flow</a:t>
            </a:r>
            <a:r>
              <a:rPr lang="en-US" dirty="0"/>
              <a:t>, or to the </a:t>
            </a:r>
            <a:r>
              <a:rPr lang="en-US" dirty="0">
                <a:solidFill>
                  <a:srgbClr val="00B050"/>
                </a:solidFill>
              </a:rPr>
              <a:t>advected momentum</a:t>
            </a:r>
            <a:r>
              <a:rPr lang="en-US" dirty="0"/>
              <a:t>, or both (</a:t>
            </a:r>
            <a:r>
              <a:rPr lang="en-US" dirty="0">
                <a:solidFill>
                  <a:srgbClr val="00B050"/>
                </a:solidFill>
              </a:rPr>
              <a:t>QG</a:t>
            </a:r>
            <a:r>
              <a:rPr lang="en-US" dirty="0"/>
              <a:t>)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These are all merely </a:t>
            </a:r>
            <a:r>
              <a:rPr lang="en-US" i="1" dirty="0"/>
              <a:t>definitions, </a:t>
            </a:r>
            <a:r>
              <a:rPr lang="en-US" dirty="0"/>
              <a:t>more clearly written as: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	</a:t>
            </a:r>
            <a:r>
              <a:rPr lang="en-US" dirty="0">
                <a:solidFill>
                  <a:srgbClr val="0070C0"/>
                </a:solidFill>
              </a:rPr>
              <a:t>residual = total - approximation 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	Is it </a:t>
            </a:r>
            <a:r>
              <a:rPr lang="en-US" i="1" dirty="0"/>
              <a:t>useful? </a:t>
            </a:r>
            <a:r>
              <a:rPr lang="en-US" dirty="0"/>
              <a:t>Only if </a:t>
            </a:r>
            <a:r>
              <a:rPr lang="en-US" dirty="0">
                <a:solidFill>
                  <a:srgbClr val="0070C0"/>
                </a:solidFill>
              </a:rPr>
              <a:t>the approximation is meaningful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you intend something strategic! </a:t>
            </a:r>
          </a:p>
          <a:p>
            <a:pPr lvl="4"/>
            <a:r>
              <a:rPr lang="en-US" u="sng" dirty="0">
                <a:solidFill>
                  <a:srgbClr val="FF0000"/>
                </a:solidFill>
              </a:rPr>
              <a:t>Keep your eyes on the concept, not just the algebra in these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176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DE2A2-A86C-574D-AB7C-0B80F0B1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PhDs: more dynamics (Gen Circ, GFD II) </a:t>
            </a:r>
            <a:br>
              <a:rPr lang="en-US" sz="3600" dirty="0"/>
            </a:br>
            <a:r>
              <a:rPr lang="en-US" sz="3600" dirty="0"/>
              <a:t>lies ahead; did 651 ready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AC7B8-7BF6-9D4C-B4DA-6F67B6455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8690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Comps: focus on the essentials, but on UNDERSTANDING them, OWNING the rhetoric level</a:t>
            </a:r>
          </a:p>
          <a:p>
            <a:endParaRPr lang="en-US" dirty="0"/>
          </a:p>
          <a:p>
            <a:r>
              <a:rPr lang="en-US" dirty="0"/>
              <a:t>A knowledge pro </a:t>
            </a:r>
            <a:r>
              <a:rPr lang="en-US" i="1" dirty="0"/>
              <a:t>knows what they don’t know</a:t>
            </a:r>
          </a:p>
          <a:p>
            <a:pPr lvl="1"/>
            <a:r>
              <a:rPr lang="en-US" dirty="0"/>
              <a:t>so that you can move that line reliably over time</a:t>
            </a:r>
          </a:p>
          <a:p>
            <a:pPr lvl="1"/>
            <a:r>
              <a:rPr lang="en-US" dirty="0"/>
              <a:t>That is precisely what Comps (orals) is designed to test for! </a:t>
            </a:r>
          </a:p>
          <a:p>
            <a:pPr lvl="1"/>
            <a:r>
              <a:rPr lang="en-US" dirty="0"/>
              <a:t>Don’t cram formulas, introspect on what knowledge you have made YOUR OWN – rooted in pure definitions plus logic, the mind we all share, and where the frontier of that lies. </a:t>
            </a:r>
          </a:p>
          <a:p>
            <a:pPr lvl="1"/>
            <a:r>
              <a:rPr lang="en-US" dirty="0"/>
              <a:t>If you are thoughtful and articulate </a:t>
            </a:r>
            <a:r>
              <a:rPr lang="en-US" dirty="0">
                <a:solidFill>
                  <a:srgbClr val="FF0000"/>
                </a:solidFill>
              </a:rPr>
              <a:t>about that frontier</a:t>
            </a:r>
            <a:r>
              <a:rPr lang="en-US" dirty="0"/>
              <a:t>, you are ready to be a researcher (PhD Pass). </a:t>
            </a:r>
          </a:p>
        </p:txBody>
      </p:sp>
    </p:spTree>
    <p:extLst>
      <p:ext uri="{BB962C8B-B14F-4D97-AF65-F5344CB8AC3E}">
        <p14:creationId xmlns:p14="http://schemas.microsoft.com/office/powerpoint/2010/main" val="354322419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DE2A2-A86C-574D-AB7C-0B80F0B1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Others: the end of your dynamics?</a:t>
            </a:r>
            <a:br>
              <a:rPr lang="en-US" sz="3600" dirty="0"/>
            </a:br>
            <a:r>
              <a:rPr lang="en-US" sz="3600" dirty="0"/>
              <a:t>did 651 orient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AC7B8-7BF6-9D4C-B4DA-6F67B6455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86909"/>
          </a:xfrm>
        </p:spPr>
        <p:txBody>
          <a:bodyPr>
            <a:normAutofit/>
          </a:bodyPr>
          <a:lstStyle/>
          <a:p>
            <a:r>
              <a:rPr lang="en-US" dirty="0"/>
              <a:t>Transport is tedious bookkeeping at an instant</a:t>
            </a:r>
          </a:p>
          <a:p>
            <a:r>
              <a:rPr lang="en-US" dirty="0"/>
              <a:t>But one mustn’t leap ahead across time</a:t>
            </a:r>
          </a:p>
          <a:p>
            <a:pPr lvl="1"/>
            <a:r>
              <a:rPr lang="en-US" dirty="0"/>
              <a:t>misconceptions abound</a:t>
            </a:r>
          </a:p>
          <a:p>
            <a:pPr lvl="1"/>
            <a:r>
              <a:rPr lang="en-US" dirty="0"/>
              <a:t>many involve pressure </a:t>
            </a:r>
          </a:p>
          <a:p>
            <a:pPr lvl="2"/>
            <a:r>
              <a:rPr lang="en-US" dirty="0"/>
              <a:t>hydrostatic is fine – but it kills causal reasoning</a:t>
            </a:r>
          </a:p>
          <a:p>
            <a:r>
              <a:rPr lang="en-US" dirty="0"/>
              <a:t>Phenomena are many and interesting</a:t>
            </a:r>
          </a:p>
          <a:p>
            <a:r>
              <a:rPr lang="en-US" dirty="0"/>
              <a:t>You know where to find more info now… and the lingo to parse it… warm wishes and thanks for signing up! Keep in touch if you like </a:t>
            </a:r>
          </a:p>
        </p:txBody>
      </p:sp>
    </p:spTree>
    <p:extLst>
      <p:ext uri="{BB962C8B-B14F-4D97-AF65-F5344CB8AC3E}">
        <p14:creationId xmlns:p14="http://schemas.microsoft.com/office/powerpoint/2010/main" val="3231235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19FB9-6B25-A74C-A8F4-4FB93C969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(factor) </a:t>
            </a:r>
            <a:r>
              <a:rPr lang="en-US" u="sng" dirty="0">
                <a:solidFill>
                  <a:srgbClr val="00B050"/>
                </a:solidFill>
              </a:rPr>
              <a:t>operator</a:t>
            </a:r>
            <a:r>
              <a:rPr lang="en-US" dirty="0"/>
              <a:t>(operand)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32ED-99C7-FE47-9273-D2134C66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Operators do not commute! Be careful </a:t>
            </a:r>
          </a:p>
          <a:p>
            <a:endParaRPr lang="en-US" dirty="0"/>
          </a:p>
          <a:p>
            <a:r>
              <a:rPr lang="en-US" dirty="0"/>
              <a:t>Example: derivative (of ANYTHING) ∂/∂t</a:t>
            </a:r>
          </a:p>
          <a:p>
            <a:pPr lvl="1"/>
            <a:r>
              <a:rPr lang="en-US" dirty="0"/>
              <a:t>consider 7 ∂/∂t()</a:t>
            </a:r>
          </a:p>
          <a:p>
            <a:pPr lvl="1"/>
            <a:r>
              <a:rPr lang="en-US" dirty="0"/>
              <a:t>7 to left is </a:t>
            </a:r>
            <a:r>
              <a:rPr lang="en-US" i="1" dirty="0"/>
              <a:t>multiplied</a:t>
            </a:r>
          </a:p>
          <a:p>
            <a:pPr lvl="1"/>
            <a:r>
              <a:rPr lang="en-US" dirty="0"/>
              <a:t>anything to right is </a:t>
            </a:r>
            <a:r>
              <a:rPr lang="en-US" i="1" dirty="0"/>
              <a:t>operated on </a:t>
            </a:r>
          </a:p>
          <a:p>
            <a:pPr lvl="1"/>
            <a:r>
              <a:rPr lang="en-US" dirty="0"/>
              <a:t>∂/∂t(7) = 0 of course!</a:t>
            </a:r>
          </a:p>
          <a:p>
            <a:pPr lvl="1"/>
            <a:r>
              <a:rPr lang="en-US" i="1" dirty="0"/>
              <a:t>Nabla behaves like that </a:t>
            </a:r>
            <a:br>
              <a:rPr lang="en-US" i="1" dirty="0"/>
            </a:b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53365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A78D2-DCAA-584A-A6E0-D3B6BE64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V dot del</a:t>
            </a:r>
            <a:r>
              <a:rPr lang="en-US" sz="3200" dirty="0"/>
              <a:t>: a useful combination of vector and operator notation. </a:t>
            </a:r>
            <a:br>
              <a:rPr lang="en-US" sz="3200" dirty="0"/>
            </a:br>
            <a:r>
              <a:rPr lang="en-US" sz="3200" dirty="0"/>
              <a:t>Advective tendency is </a:t>
            </a:r>
            <a:r>
              <a:rPr lang="en-US" sz="3200" dirty="0">
                <a:solidFill>
                  <a:srgbClr val="FF0000"/>
                </a:solidFill>
              </a:rPr>
              <a:t>–</a:t>
            </a:r>
            <a:r>
              <a:rPr lang="en-US" sz="3200" dirty="0"/>
              <a:t>V dot del(stuff)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A58C6-5F6F-5743-9C36-485006AD08C9}"/>
              </a:ext>
            </a:extLst>
          </p:cNvPr>
          <p:cNvSpPr txBox="1"/>
          <p:nvPr/>
        </p:nvSpPr>
        <p:spPr>
          <a:xfrm>
            <a:off x="1378423" y="3930554"/>
            <a:ext cx="5730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Or if we use p as a vertical coordinate,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9526E5-F590-474B-A72B-C3F1D8197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281" y="5692447"/>
            <a:ext cx="4254500" cy="105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9977FB-A4A0-5A4C-97BC-E88D7D16A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031" y="2876988"/>
            <a:ext cx="2616200" cy="977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C9947F-5195-C64A-8CE7-37D712D8F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638" y="1577646"/>
            <a:ext cx="6324600" cy="1054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5527391-AAC2-1A49-9586-A32DA25489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334" y="4525798"/>
            <a:ext cx="62738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072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Contemporary">
  <a:themeElements>
    <a:clrScheme name="">
      <a:dk1>
        <a:srgbClr val="000000"/>
      </a:dk1>
      <a:lt1>
        <a:srgbClr val="FFFFFF"/>
      </a:lt1>
      <a:dk2>
        <a:srgbClr val="0066CC"/>
      </a:dk2>
      <a:lt2>
        <a:srgbClr val="CBCBCB"/>
      </a:lt2>
      <a:accent1>
        <a:srgbClr val="009999"/>
      </a:accent1>
      <a:accent2>
        <a:srgbClr val="FF9933"/>
      </a:accent2>
      <a:accent3>
        <a:srgbClr val="AAB8E2"/>
      </a:accent3>
      <a:accent4>
        <a:srgbClr val="DADADA"/>
      </a:accent4>
      <a:accent5>
        <a:srgbClr val="AACACA"/>
      </a:accent5>
      <a:accent6>
        <a:srgbClr val="E78A2D"/>
      </a:accent6>
      <a:hlink>
        <a:srgbClr val="330099"/>
      </a:hlink>
      <a:folHlink>
        <a:srgbClr val="CBCBCB"/>
      </a:folHlink>
    </a:clrScheme>
    <a:fontScheme name="Contemporar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ontemporar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Contemporary">
  <a:themeElements>
    <a:clrScheme name="">
      <a:dk1>
        <a:srgbClr val="000000"/>
      </a:dk1>
      <a:lt1>
        <a:srgbClr val="FFFFFF"/>
      </a:lt1>
      <a:dk2>
        <a:srgbClr val="0066CC"/>
      </a:dk2>
      <a:lt2>
        <a:srgbClr val="CBCBCB"/>
      </a:lt2>
      <a:accent1>
        <a:srgbClr val="009999"/>
      </a:accent1>
      <a:accent2>
        <a:srgbClr val="FF9933"/>
      </a:accent2>
      <a:accent3>
        <a:srgbClr val="AAB8E2"/>
      </a:accent3>
      <a:accent4>
        <a:srgbClr val="DADADA"/>
      </a:accent4>
      <a:accent5>
        <a:srgbClr val="AACACA"/>
      </a:accent5>
      <a:accent6>
        <a:srgbClr val="E78A2D"/>
      </a:accent6>
      <a:hlink>
        <a:srgbClr val="330099"/>
      </a:hlink>
      <a:folHlink>
        <a:srgbClr val="CBCBCB"/>
      </a:folHlink>
    </a:clrScheme>
    <a:fontScheme name="Contemporar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>
            <a:alpha val="32001"/>
          </a:schemeClr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44450" rIns="90488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>
            <a:alpha val="32001"/>
          </a:schemeClr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44450" rIns="90488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ontemporar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11628</TotalTime>
  <Words>5128</Words>
  <Application>Microsoft Macintosh PowerPoint</Application>
  <PresentationFormat>On-screen Show (4:3)</PresentationFormat>
  <Paragraphs>684</Paragraphs>
  <Slides>73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90" baseType="lpstr">
      <vt:lpstr>Academy Engraved LET Plain:1.0</vt:lpstr>
      <vt:lpstr>Arial</vt:lpstr>
      <vt:lpstr>Braggadocio</vt:lpstr>
      <vt:lpstr>Calibri</vt:lpstr>
      <vt:lpstr>Cambria Math</vt:lpstr>
      <vt:lpstr>Math1</vt:lpstr>
      <vt:lpstr>Symbol</vt:lpstr>
      <vt:lpstr>Tahoma</vt:lpstr>
      <vt:lpstr>Times</vt:lpstr>
      <vt:lpstr>Times New Roman</vt:lpstr>
      <vt:lpstr>Wingdings</vt:lpstr>
      <vt:lpstr>Office Theme</vt:lpstr>
      <vt:lpstr>Blank Presentation</vt:lpstr>
      <vt:lpstr>1_Blank Presentation</vt:lpstr>
      <vt:lpstr>Contemporary</vt:lpstr>
      <vt:lpstr>1_Contemporary</vt:lpstr>
      <vt:lpstr>Equation</vt:lpstr>
      <vt:lpstr>Revisiting what I hope was learned this semester, toward Comps  The foundational 3 Liberal Arts: Grammar, Logic, Rhetoric </vt:lpstr>
      <vt:lpstr>Part I: Grammar (fundamentals)</vt:lpstr>
      <vt:lpstr>Physical units: made for our science!</vt:lpstr>
      <vt:lpstr>Calculus of multi-dimensional fields</vt:lpstr>
      <vt:lpstr>Calculus of fields in space-time  special d/dt or D/Dt derivative (“Lagrangian”)</vt:lpstr>
      <vt:lpstr>Calculus of fields in space-time</vt:lpstr>
      <vt:lpstr>Vectors</vt:lpstr>
      <vt:lpstr>(factor) operator(operand)</vt:lpstr>
      <vt:lpstr>V dot del: a useful combination of vector and operator notation.  Advective tendency is –V dot del(stuff) </vt:lpstr>
      <vt:lpstr>del dot V: the divergence of V</vt:lpstr>
      <vt:lpstr>Ready to use Laws of Physics!</vt:lpstr>
      <vt:lpstr>OK, we assembled the ”governing”  partial differential equations (PDEs)</vt:lpstr>
      <vt:lpstr>Dynamics as interpretation of budgets</vt:lpstr>
      <vt:lpstr>Dynamics as interpretation of budgets</vt:lpstr>
      <vt:lpstr>What can we do with the PDEs I</vt:lpstr>
      <vt:lpstr>What PDE terms to throw out?</vt:lpstr>
      <vt:lpstr>PowerPoint Presentation</vt:lpstr>
      <vt:lpstr>What can we do with the PDEs II</vt:lpstr>
      <vt:lpstr>Conservation quasi-laws</vt:lpstr>
      <vt:lpstr>Holy Grail: eliminate RHS terms!</vt:lpstr>
      <vt:lpstr>Heh heh ... did I say "any cost"... ? gulp</vt:lpstr>
      <vt:lpstr>Vorticity conservation: Relative</vt:lpstr>
      <vt:lpstr>Vorticity instability</vt:lpstr>
      <vt:lpstr>Vorticity instability</vt:lpstr>
      <vt:lpstr>Vorticity instability</vt:lpstr>
      <vt:lpstr>Vorticity conservation: Absolute</vt:lpstr>
      <vt:lpstr>PowerPoint Presentation</vt:lpstr>
      <vt:lpstr>PowerPoint Presentation</vt:lpstr>
      <vt:lpstr>PowerPoint Presentation</vt:lpstr>
      <vt:lpstr>stationary Rossby waves: long waves</vt:lpstr>
      <vt:lpstr>Conservation quasi-laws</vt:lpstr>
      <vt:lpstr>Conservation quasi-laws</vt:lpstr>
      <vt:lpstr>Polar vortex is unstable: </vt:lpstr>
      <vt:lpstr>PowerPoint Presentation</vt:lpstr>
      <vt:lpstr>mean J maintains mean state, gradients of J make it go</vt:lpstr>
      <vt:lpstr>What can we do with the PDEs III</vt:lpstr>
      <vt:lpstr>Mind map of atm model</vt:lpstr>
      <vt:lpstr>Part II: Logic  (combining “grammar” elements)</vt:lpstr>
      <vt:lpstr>Thermal wind balance</vt:lpstr>
      <vt:lpstr>PowerPoint Presentation</vt:lpstr>
      <vt:lpstr>PowerPoint Presentation</vt:lpstr>
      <vt:lpstr>Since our main weather concern is in the lower troposphere (where water is),</vt:lpstr>
      <vt:lpstr>Another Logic idea: instability </vt:lpstr>
      <vt:lpstr>horizontal instability</vt:lpstr>
      <vt:lpstr>vertical: conditional instability</vt:lpstr>
      <vt:lpstr>how conditional instability couples with synoptic systems</vt:lpstr>
      <vt:lpstr>PowerPoint Presentation</vt:lpstr>
      <vt:lpstr>PowerPoint Presentation</vt:lpstr>
      <vt:lpstr>Logical combining of eq’n terms</vt:lpstr>
      <vt:lpstr>Heating and cooling driven 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Heating and cooling driven 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Polar vortex is unstable: </vt:lpstr>
      <vt:lpstr>PowerPoint Presentation</vt:lpstr>
      <vt:lpstr>Part III: Rhetoric</vt:lpstr>
      <vt:lpstr>Dividing the flow into parts </vt:lpstr>
      <vt:lpstr>Other decompositions</vt:lpstr>
      <vt:lpstr>Dividing the flow into parts </vt:lpstr>
      <vt:lpstr>Dividing the flow into parts </vt:lpstr>
      <vt:lpstr>PhDs: more dynamics (Gen Circ, GFD II)  lies ahead; did 651 ready you?</vt:lpstr>
      <vt:lpstr>Others: the end of your dynamics? did 651 orient you?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Putting the pieces together at end of 405</dc:title>
  <dc:creator>Brian Mapes</dc:creator>
  <cp:lastModifiedBy>Mapes, Brian Earle</cp:lastModifiedBy>
  <cp:revision>359</cp:revision>
  <cp:lastPrinted>2011-04-21T18:10:04Z</cp:lastPrinted>
  <dcterms:created xsi:type="dcterms:W3CDTF">2011-04-21T17:51:48Z</dcterms:created>
  <dcterms:modified xsi:type="dcterms:W3CDTF">2023-12-04T16:59:29Z</dcterms:modified>
</cp:coreProperties>
</file>

<file path=docProps/thumbnail.jpeg>
</file>